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sldIdLst>
    <p:sldId id="264" r:id="rId2"/>
    <p:sldId id="266" r:id="rId3"/>
    <p:sldId id="323" r:id="rId4"/>
    <p:sldId id="375" r:id="rId5"/>
    <p:sldId id="376" r:id="rId6"/>
    <p:sldId id="437" r:id="rId7"/>
    <p:sldId id="400" r:id="rId8"/>
    <p:sldId id="438" r:id="rId9"/>
    <p:sldId id="439" r:id="rId10"/>
    <p:sldId id="440" r:id="rId11"/>
    <p:sldId id="441" r:id="rId12"/>
    <p:sldId id="442" r:id="rId13"/>
    <p:sldId id="443" r:id="rId14"/>
    <p:sldId id="445" r:id="rId15"/>
    <p:sldId id="444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97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75" r:id="rId47"/>
    <p:sldId id="326" r:id="rId48"/>
    <p:sldId id="408" r:id="rId49"/>
    <p:sldId id="411" r:id="rId50"/>
    <p:sldId id="412" r:id="rId51"/>
    <p:sldId id="414" r:id="rId52"/>
    <p:sldId id="415" r:id="rId53"/>
    <p:sldId id="476" r:id="rId54"/>
    <p:sldId id="325" r:id="rId55"/>
    <p:sldId id="416" r:id="rId56"/>
    <p:sldId id="417" r:id="rId57"/>
    <p:sldId id="418" r:id="rId58"/>
    <p:sldId id="419" r:id="rId59"/>
    <p:sldId id="420" r:id="rId60"/>
    <p:sldId id="421" r:id="rId61"/>
    <p:sldId id="477" r:id="rId62"/>
    <p:sldId id="478" r:id="rId63"/>
    <p:sldId id="495" r:id="rId64"/>
    <p:sldId id="479" r:id="rId65"/>
    <p:sldId id="480" r:id="rId66"/>
    <p:sldId id="481" r:id="rId67"/>
    <p:sldId id="482" r:id="rId68"/>
    <p:sldId id="483" r:id="rId69"/>
    <p:sldId id="484" r:id="rId70"/>
    <p:sldId id="485" r:id="rId71"/>
    <p:sldId id="486" r:id="rId72"/>
    <p:sldId id="487" r:id="rId73"/>
    <p:sldId id="488" r:id="rId74"/>
    <p:sldId id="499" r:id="rId75"/>
    <p:sldId id="492" r:id="rId76"/>
    <p:sldId id="493" r:id="rId77"/>
    <p:sldId id="496" r:id="rId78"/>
    <p:sldId id="489" r:id="rId79"/>
    <p:sldId id="490" r:id="rId80"/>
    <p:sldId id="491" r:id="rId81"/>
    <p:sldId id="322" r:id="rId82"/>
    <p:sldId id="267" r:id="rId83"/>
    <p:sldId id="270" r:id="rId84"/>
    <p:sldId id="269" r:id="rId85"/>
    <p:sldId id="494" r:id="rId86"/>
    <p:sldId id="498" r:id="rId87"/>
    <p:sldId id="373" r:id="rId88"/>
    <p:sldId id="435" r:id="rId89"/>
    <p:sldId id="436" r:id="rId90"/>
    <p:sldId id="327" r:id="rId9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8EA14C3C-318D-4A73-A3C4-15A2C4EE64EA}">
          <p14:sldIdLst>
            <p14:sldId id="264"/>
            <p14:sldId id="266"/>
          </p14:sldIdLst>
        </p14:section>
        <p14:section name="1.Строительные материалы" id="{4AB041D7-F357-4A1A-BC41-315B25C3907A}">
          <p14:sldIdLst>
            <p14:sldId id="323"/>
            <p14:sldId id="375"/>
            <p14:sldId id="376"/>
            <p14:sldId id="437"/>
            <p14:sldId id="400"/>
            <p14:sldId id="438"/>
            <p14:sldId id="439"/>
            <p14:sldId id="440"/>
            <p14:sldId id="441"/>
            <p14:sldId id="442"/>
            <p14:sldId id="443"/>
            <p14:sldId id="445"/>
            <p14:sldId id="444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97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</p14:sldIdLst>
        </p14:section>
        <p14:section name="2.Финишная отделка, материалы и изделия для внутренних работ и интерьера" id="{893EDCBD-63AC-4414-80D8-5F2ED7C19339}">
          <p14:sldIdLst>
            <p14:sldId id="326"/>
            <p14:sldId id="408"/>
            <p14:sldId id="411"/>
            <p14:sldId id="412"/>
            <p14:sldId id="414"/>
            <p14:sldId id="415"/>
            <p14:sldId id="476"/>
          </p14:sldIdLst>
        </p14:section>
        <p14:section name="3.Инженерные сети и инфраструктура" id="{5C5E99D2-6A12-41B9-8E0F-A8603ED00E11}">
          <p14:sldIdLst>
            <p14:sldId id="325"/>
            <p14:sldId id="416"/>
            <p14:sldId id="417"/>
            <p14:sldId id="418"/>
            <p14:sldId id="419"/>
            <p14:sldId id="420"/>
            <p14:sldId id="421"/>
            <p14:sldId id="477"/>
            <p14:sldId id="478"/>
            <p14:sldId id="495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99"/>
            <p14:sldId id="492"/>
            <p14:sldId id="493"/>
            <p14:sldId id="496"/>
          </p14:sldIdLst>
        </p14:section>
        <p14:section name="4. Благоустройство территории, доступная среда" id="{E6A7054D-2673-452B-AE90-18804F616C13}">
          <p14:sldIdLst>
            <p14:sldId id="489"/>
            <p14:sldId id="490"/>
            <p14:sldId id="491"/>
          </p14:sldIdLst>
        </p14:section>
        <p14:section name="5.Техника ,оборудование и инструмент для строительных работ" id="{3D52B989-B18A-44F2-B0BC-99E814AA3688}">
          <p14:sldIdLst>
            <p14:sldId id="322"/>
            <p14:sldId id="267"/>
            <p14:sldId id="270"/>
            <p14:sldId id="269"/>
            <p14:sldId id="494"/>
            <p14:sldId id="498"/>
          </p14:sldIdLst>
        </p14:section>
        <p14:section name="6.Домокомплекты, быстровозводимые здания и модульные конструкции" id="{4074737A-6FEE-406C-B43B-DD55EE474D4D}">
          <p14:sldIdLst>
            <p14:sldId id="373"/>
            <p14:sldId id="435"/>
            <p14:sldId id="43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97F"/>
    <a:srgbClr val="C5345D"/>
    <a:srgbClr val="BC2D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2415" autoAdjust="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1681-25B2-40CF-9A84-456ECAEA100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D5AA4-5B20-45D0-BDAA-E56BD9A4F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9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D5AA4-5B20-45D0-BDAA-E56BD9A4F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3FCEA-7FED-12BF-93B9-B2718B0C3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3FB1DF-8338-4A53-A32B-F859AD31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30D36-0BA4-9F3D-15D1-7DD8DA8D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6FCB-EF1F-4E83-A787-6CFDC65591F1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A7BD3-AFEA-6E1A-FCEA-8F9E4D37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33339-9823-7EBA-44D4-A11D5BEB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77ED-B25F-DC17-5857-EA665433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00D3F2-8C8F-FF8B-A96B-E66CC54F0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70ECC-92BF-2DBC-0311-E89A7B78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252C-504E-4191-8AA2-5DD841E5A066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5F4C2-56E7-8BA9-92E9-49B54628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C2117-13C8-4DAC-0090-2DAFE96F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9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50491D-8526-D09B-5695-35B75C23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4477D1-228F-C9F5-EA45-84050ECA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9A7FE-F61E-1F3A-8339-40684FD1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A5DB1-A538-4047-A693-95B8EFAD2A03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E1DE6-0567-7A33-748F-02D4D4ED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26216-CE86-E253-7539-CA39C8DB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9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665FB-BA0C-D3C6-5F6C-3A669DD7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5CD93-86C2-951F-BB04-17770D625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F8F20-10F6-6205-5B7C-B411BD5D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4742-5255-4EEC-910A-826CB2854403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2611C-5985-5EEC-5DAD-83860CAD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B2A6B-C55E-E84A-D2BF-AD0CE9F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0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8D2B-3997-06CC-3682-F10BE5BF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012AF3-5245-094C-A000-6A63DC11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D7336-81C3-478B-325F-F0605607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A9B-EC2D-40CC-BC43-5DBF131FE16C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C5AEB-4551-F7CD-5FA9-47DC403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3853B-F5CF-634F-036C-901F0F32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0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343DE-25C6-18D5-17DF-04E4F0CB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13CB1-C9A2-A1C3-F296-2D6550AD6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F5367-01B2-B0E7-DE4F-3E4EE0DC1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1A9B5-366B-6F15-7F6F-2331AAD8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E0C0-F99E-4B2A-8D91-5454CA5F5F1E}" type="datetime1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2A80DF-9602-9313-97CE-C21EA0BE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F4091A-C20D-1233-37D7-CB36248E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2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E5A4C-67CF-E8C2-C2DE-9CE50376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4AD668-5C39-B559-8F22-D53393B06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2F3045-56F9-EFED-7D9C-F38FE3CF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0BC312-68EA-B628-1C17-14DA8B687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82CB89-495A-AF03-405C-9789DAD35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B945B-39A8-17EA-9762-1B33525D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B447-455A-4E74-83D2-C615E8A4345B}" type="datetime1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BC29C3-6233-404F-DF5C-D5960E4B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B59C09-B0F3-DC6F-FACF-A7073543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2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FF816-2416-FA31-31C6-A90C8565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8FC26C-8E25-65F7-FAFB-FA7EEEA4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5D8B-FA93-4648-B5B9-E83889A75DE3}" type="datetime1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FC4F1B-8BE6-DFBC-C91A-2F90DA57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936D9-818E-DA1C-B3B8-34D2703D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6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A32DFF-F132-CB03-B9F9-9A8A3891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2255-BE93-4E16-A405-675F82187222}" type="datetime1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EDD509-BA7C-6C57-157B-439AC9E9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AC170-E130-8F95-7F27-04B9FBE9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BB166-849C-5C05-7D47-4555F0A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63049-D6D7-9CC7-47D4-31D330D5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2DA0EC-C140-1159-4F40-A4E882F1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898570-C6EE-9BC9-E833-05983BC8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975C-EF80-4E4A-9DE9-612E78D369C3}" type="datetime1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7320F-CCB9-7D6B-7B7D-08AF0EC2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DB5CB-2262-AB07-D26C-FA18107B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8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947A6-F1F3-E47C-03EC-90418A54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22AEF1-33D1-9559-90CF-A0F65A2C4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33F0C-3930-273E-C1F2-48271290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558A2-9304-D47D-6056-B71D8B2C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8BAE-1D90-4657-93A5-098256A1CCB7}" type="datetime1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6A262-9876-2BB7-D7BD-77B18B92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0377D-F71A-7D59-D9CB-A91DC7EA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8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8E8C-B70E-229F-7D06-DC11FEA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76306-7D97-2A33-F893-8304A216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B43AD-8ECB-98A6-8E2A-E1726DECF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A7CB-02C4-4B5B-9025-DE1154912EEB}" type="datetime1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F2B74-B595-A10F-0578-1F863A965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80585-3718-BEB8-6C93-4CD19A9E3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4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gbi6_tver@mail.ru" TargetMode="External"/><Relationship Id="rId3" Type="http://schemas.openxmlformats.org/officeDocument/2006/relationships/hyperlink" Target="https://betonvtveri.ru/" TargetMode="External"/><Relationship Id="rId7" Type="http://schemas.openxmlformats.org/officeDocument/2006/relationships/hyperlink" Target="https://www.kgbi-6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tel:+7(4822)30-12-20" TargetMode="External"/><Relationship Id="rId4" Type="http://schemas.openxmlformats.org/officeDocument/2006/relationships/hyperlink" Target="mailto:tbz301220@gmail.com" TargetMode="Externa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hyperlink" Target="https://tccgbi.ru/" TargetMode="External"/><Relationship Id="rId7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beton-beton.ru" TargetMode="External"/><Relationship Id="rId5" Type="http://schemas.openxmlformats.org/officeDocument/2006/relationships/hyperlink" Target="https://beton-beton.ru/" TargetMode="External"/><Relationship Id="rId4" Type="http://schemas.openxmlformats.org/officeDocument/2006/relationships/hyperlink" Target="mailto:tccgbi@bk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sk@rzevgbi.ru" TargetMode="External"/><Relationship Id="rId7" Type="http://schemas.openxmlformats.org/officeDocument/2006/relationships/image" Target="../media/image14.jpg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79;&#1086;&#1092;.&#1088;&#1092;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kahome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paintfactory.ru/" TargetMode="External"/><Relationship Id="rId7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untec.ru" TargetMode="External"/><Relationship Id="rId5" Type="http://schemas.openxmlformats.org/officeDocument/2006/relationships/hyperlink" Target="https://untec.ru/" TargetMode="External"/><Relationship Id="rId4" Type="http://schemas.openxmlformats.org/officeDocument/2006/relationships/hyperlink" Target="mailto:info@paintfactory.ru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maitre-deco.ru/" TargetMode="External"/><Relationship Id="rId7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col-tech.ru" TargetMode="External"/><Relationship Id="rId5" Type="http://schemas.openxmlformats.org/officeDocument/2006/relationships/hyperlink" Target="https://col-tech.ru/" TargetMode="External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polymerico.ru/" TargetMode="External"/><Relationship Id="rId7" Type="http://schemas.openxmlformats.org/officeDocument/2006/relationships/hyperlink" Target="mailto:ceo@takarus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karus.ru/" TargetMode="External"/><Relationship Id="rId5" Type="http://schemas.openxmlformats.org/officeDocument/2006/relationships/image" Target="../media/image22.png"/><Relationship Id="rId4" Type="http://schemas.openxmlformats.org/officeDocument/2006/relationships/hyperlink" Target="mailto:zakaz@polymerico.r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kon-esk.ru/" TargetMode="External"/><Relationship Id="rId7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ost@pkorbita.ru" TargetMode="External"/><Relationship Id="rId5" Type="http://schemas.openxmlformats.org/officeDocument/2006/relationships/hyperlink" Target="http://pkorbita.ru/" TargetMode="External"/><Relationship Id="rId4" Type="http://schemas.openxmlformats.org/officeDocument/2006/relationships/hyperlink" Target="mailto:info@kon-esk.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stm-factory.ru/" TargetMode="External"/><Relationship Id="rId7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metavr.ru" TargetMode="External"/><Relationship Id="rId5" Type="http://schemas.openxmlformats.org/officeDocument/2006/relationships/hyperlink" Target="https://metavr.ru/" TargetMode="External"/><Relationship Id="rId4" Type="http://schemas.openxmlformats.org/officeDocument/2006/relationships/hyperlink" Target="mailto:zakaz@stm-factory.ru?subject=%D0%9F%D0%B8%D1%81%D1%8C%D0%BC%D0%BE%20%D1%81%20%D1%81%D0%B0%D0%B9%D1%82%D0%B0%20stm-factory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http://tsgtv.ru/" TargetMode="External"/><Relationship Id="rId7" Type="http://schemas.openxmlformats.org/officeDocument/2006/relationships/hyperlink" Target="mailto:info@ferma-metal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erma-metall.ru/" TargetMode="External"/><Relationship Id="rId5" Type="http://schemas.openxmlformats.org/officeDocument/2006/relationships/image" Target="../media/image28.png"/><Relationship Id="rId4" Type="http://schemas.openxmlformats.org/officeDocument/2006/relationships/hyperlink" Target="mailto:zakaz@tsgtv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45.xml"/><Relationship Id="rId18" Type="http://schemas.openxmlformats.org/officeDocument/2006/relationships/slide" Target="slide64.xml"/><Relationship Id="rId3" Type="http://schemas.openxmlformats.org/officeDocument/2006/relationships/slide" Target="slide4.xml"/><Relationship Id="rId21" Type="http://schemas.openxmlformats.org/officeDocument/2006/relationships/slide" Target="slide78.xml"/><Relationship Id="rId7" Type="http://schemas.openxmlformats.org/officeDocument/2006/relationships/slide" Target="slide17.xml"/><Relationship Id="rId12" Type="http://schemas.openxmlformats.org/officeDocument/2006/relationships/slide" Target="slide41.xml"/><Relationship Id="rId17" Type="http://schemas.openxmlformats.org/officeDocument/2006/relationships/slide" Target="slide60.xml"/><Relationship Id="rId2" Type="http://schemas.openxmlformats.org/officeDocument/2006/relationships/slide" Target="slide3.xml"/><Relationship Id="rId16" Type="http://schemas.openxmlformats.org/officeDocument/2006/relationships/slide" Target="slide55.xml"/><Relationship Id="rId20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38.xml"/><Relationship Id="rId5" Type="http://schemas.openxmlformats.org/officeDocument/2006/relationships/slide" Target="slide12.xml"/><Relationship Id="rId15" Type="http://schemas.openxmlformats.org/officeDocument/2006/relationships/slide" Target="slide54.xml"/><Relationship Id="rId23" Type="http://schemas.openxmlformats.org/officeDocument/2006/relationships/slide" Target="slide87.xml"/><Relationship Id="rId10" Type="http://schemas.openxmlformats.org/officeDocument/2006/relationships/slide" Target="slide33.xml"/><Relationship Id="rId19" Type="http://schemas.openxmlformats.org/officeDocument/2006/relationships/slide" Target="slide67.xml"/><Relationship Id="rId4" Type="http://schemas.openxmlformats.org/officeDocument/2006/relationships/slide" Target="slide7.xml"/><Relationship Id="rId9" Type="http://schemas.openxmlformats.org/officeDocument/2006/relationships/slide" Target="slide31.xml"/><Relationship Id="rId14" Type="http://schemas.openxmlformats.org/officeDocument/2006/relationships/slide" Target="slide47.xml"/><Relationship Id="rId22" Type="http://schemas.openxmlformats.org/officeDocument/2006/relationships/slide" Target="slide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chtgitter.ru/" TargetMode="External"/><Relationship Id="rId7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mailto:info@lichtgitter.r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ssk.ooo/" TargetMode="External"/><Relationship Id="rId7" Type="http://schemas.openxmlformats.org/officeDocument/2006/relationships/hyperlink" Target="mailto:vergokansupportrussia@atkore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ergokan.com/" TargetMode="External"/><Relationship Id="rId5" Type="http://schemas.openxmlformats.org/officeDocument/2006/relationships/image" Target="../media/image33.png"/><Relationship Id="rId4" Type="http://schemas.openxmlformats.org/officeDocument/2006/relationships/hyperlink" Target="mailto:mail@ssk.oo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mailto:istok@inbox.ru" TargetMode="External"/><Relationship Id="rId7" Type="http://schemas.openxmlformats.org/officeDocument/2006/relationships/hyperlink" Target="mailto:info@pkdst.com" TargetMode="External"/><Relationship Id="rId2" Type="http://schemas.openxmlformats.org/officeDocument/2006/relationships/hyperlink" Target="https://istok-tve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kdst.com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tal-obrabotka-tver.ru" TargetMode="External"/><Relationship Id="rId7" Type="http://schemas.openxmlformats.org/officeDocument/2006/relationships/image" Target="../media/image38.svg"/><Relationship Id="rId2" Type="http://schemas.openxmlformats.org/officeDocument/2006/relationships/hyperlink" Target="https://&#1084;&#1077;&#1090;&#1072;&#1083;&#1083;-&#1093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mailto:prof.systema@mail.ru" TargetMode="Externa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zmk69.ru/" TargetMode="External"/><Relationship Id="rId7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mailto:ttomkorolkov@yandex.ru" TargetMode="External"/><Relationship Id="rId4" Type="http://schemas.openxmlformats.org/officeDocument/2006/relationships/hyperlink" Target="mailto:tzmk-69@yandex.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-metal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mailto:mail@b-metal.ru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ksmtver.ru/" TargetMode="External"/><Relationship Id="rId7" Type="http://schemas.openxmlformats.org/officeDocument/2006/relationships/hyperlink" Target="mailto:office@ratong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tong.ru/" TargetMode="External"/><Relationship Id="rId5" Type="http://schemas.openxmlformats.org/officeDocument/2006/relationships/image" Target="../media/image43.png"/><Relationship Id="rId4" Type="http://schemas.openxmlformats.org/officeDocument/2006/relationships/hyperlink" Target="mailto:ksmtver69@yandex.ru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client@vceramica.ru" TargetMode="External"/><Relationship Id="rId3" Type="http://schemas.openxmlformats.org/officeDocument/2006/relationships/hyperlink" Target="https://tksm2.ru/" TargetMode="External"/><Relationship Id="rId7" Type="http://schemas.openxmlformats.org/officeDocument/2006/relationships/hyperlink" Target="mailto:sale@vceramic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ceramica.ru/" TargetMode="External"/><Relationship Id="rId5" Type="http://schemas.openxmlformats.org/officeDocument/2006/relationships/image" Target="../media/image45.png"/><Relationship Id="rId4" Type="http://schemas.openxmlformats.org/officeDocument/2006/relationships/hyperlink" Target="mailto:solodkova@tksm2.ru" TargetMode="Externa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tecos.ru/" TargetMode="External"/><Relationship Id="rId7" Type="http://schemas.openxmlformats.org/officeDocument/2006/relationships/hyperlink" Target="mailto:info@volgabrick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lgabrick.ru/" TargetMode="External"/><Relationship Id="rId5" Type="http://schemas.openxmlformats.org/officeDocument/2006/relationships/image" Target="../media/image47.jpeg"/><Relationship Id="rId4" Type="http://schemas.openxmlformats.org/officeDocument/2006/relationships/hyperlink" Target="mailto:office@tecos.ru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tehno-press.ru/" TargetMode="External"/><Relationship Id="rId7" Type="http://schemas.openxmlformats.org/officeDocument/2006/relationships/hyperlink" Target="mailto:5067448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m-canyon.ru/" TargetMode="External"/><Relationship Id="rId5" Type="http://schemas.openxmlformats.org/officeDocument/2006/relationships/image" Target="../media/image49.png"/><Relationship Id="rId4" Type="http://schemas.openxmlformats.org/officeDocument/2006/relationships/hyperlink" Target="mailto:Tehno-press@r7-mail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info@stein.haus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s://stein.hau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55.jpg"/><Relationship Id="rId4" Type="http://schemas.openxmlformats.org/officeDocument/2006/relationships/hyperlink" Target="mailto:info@basfiber.co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lstrom-munksjo.com/" TargetMode="External"/><Relationship Id="rId7" Type="http://schemas.openxmlformats.org/officeDocument/2006/relationships/image" Target="../media/image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hyperlink" Target="https://umatextermo.ru/" TargetMode="External"/><Relationship Id="rId4" Type="http://schemas.openxmlformats.org/officeDocument/2006/relationships/hyperlink" Target="mailto:info.tver@ahlstrom-munksjo.com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neldok.ru/" TargetMode="External"/><Relationship Id="rId7" Type="http://schemas.openxmlformats.org/officeDocument/2006/relationships/hyperlink" Target="mailto:foreks2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nera-foreks.com/" TargetMode="External"/><Relationship Id="rId5" Type="http://schemas.openxmlformats.org/officeDocument/2006/relationships/image" Target="../media/image59.png"/><Relationship Id="rId4" Type="http://schemas.openxmlformats.org/officeDocument/2006/relationships/hyperlink" Target="maito:neldoc@rambler.ru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://lsolvl.ru/" TargetMode="External"/><Relationship Id="rId7" Type="http://schemas.openxmlformats.org/officeDocument/2006/relationships/hyperlink" Target="mailto:akmo@akmo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kmo.ru/" TargetMode="External"/><Relationship Id="rId5" Type="http://schemas.openxmlformats.org/officeDocument/2006/relationships/hyperlink" Target="mailto:lsoinfo@lsolvl.ru" TargetMode="External"/><Relationship Id="rId4" Type="http://schemas.openxmlformats.org/officeDocument/2006/relationships/hyperlink" Target="https://ultralam.com/ru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tandemdvina.ru/" TargetMode="External"/><Relationship Id="rId7" Type="http://schemas.openxmlformats.org/officeDocument/2006/relationships/hyperlink" Target="mailto:ryabeevo.plywood@gmail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88;&#1103;&#1073;&#1077;&#1077;&#1074;&#1086;.&#1088;&#1092;/" TargetMode="External"/><Relationship Id="rId5" Type="http://schemas.openxmlformats.org/officeDocument/2006/relationships/image" Target="../media/image62.png"/><Relationship Id="rId4" Type="http://schemas.openxmlformats.org/officeDocument/2006/relationships/hyperlink" Target="mailto:dvinatandem@mail.ru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rlfanera.ru/" TargetMode="External"/><Relationship Id="rId7" Type="http://schemas.openxmlformats.org/officeDocument/2006/relationships/hyperlink" Target="mailto:vvlesprom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vlesprom.com/" TargetMode="External"/><Relationship Id="rId5" Type="http://schemas.openxmlformats.org/officeDocument/2006/relationships/image" Target="../media/image64.png"/><Relationship Id="rId4" Type="http://schemas.openxmlformats.org/officeDocument/2006/relationships/hyperlink" Target="mailto:sales@rlfanera.r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seligles.ru/" TargetMode="External"/><Relationship Id="rId7" Type="http://schemas.openxmlformats.org/officeDocument/2006/relationships/hyperlink" Target="mailto:mainbox@penowood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nowood.ru/" TargetMode="External"/><Relationship Id="rId5" Type="http://schemas.openxmlformats.org/officeDocument/2006/relationships/image" Target="../media/image69.jpeg"/><Relationship Id="rId4" Type="http://schemas.openxmlformats.org/officeDocument/2006/relationships/hyperlink" Target="mailto:seligles@mail.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ooolaguna@inbox.ru" TargetMode="External"/><Relationship Id="rId7" Type="http://schemas.openxmlformats.org/officeDocument/2006/relationships/image" Target="../media/image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tel:84827174223" TargetMode="External"/><Relationship Id="rId5" Type="http://schemas.openxmlformats.org/officeDocument/2006/relationships/hyperlink" Target="mailto:100lesov@inbox.ru" TargetMode="External"/><Relationship Id="rId4" Type="http://schemas.openxmlformats.org/officeDocument/2006/relationships/hyperlink" Target="https://lesokombinat69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ksk@rzevgbi.ru" TargetMode="External"/><Relationship Id="rId7" Type="http://schemas.openxmlformats.org/officeDocument/2006/relationships/hyperlink" Target="mailto:comer@bjbi.ru" TargetMode="External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jbi.r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hyperlink" Target="http://lph-siyanie.ru/" TargetMode="External"/><Relationship Id="rId7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mailto:lph@siyanie.ru" TargetMode="External"/><Relationship Id="rId4" Type="http://schemas.openxmlformats.org/officeDocument/2006/relationships/hyperlink" Target="http://lph-siyanie.ru/kontakty/+7(495)287766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orhan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hyperlink" Target="mailto:info@doorhan.r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mdvin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eldveri@mail.ru" TargetMode="External"/><Relationship Id="rId5" Type="http://schemas.openxmlformats.org/officeDocument/2006/relationships/hyperlink" Target="https://beldveri.ru/" TargetMode="External"/><Relationship Id="rId4" Type="http://schemas.openxmlformats.org/officeDocument/2006/relationships/hyperlink" Target="mailto:dvinatandem@mail.ru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pekol.2000@mail.ru" TargetMode="External"/><Relationship Id="rId3" Type="http://schemas.openxmlformats.org/officeDocument/2006/relationships/hyperlink" Target="https://kinplast.ru/" TargetMode="External"/><Relationship Id="rId7" Type="http://schemas.openxmlformats.org/officeDocument/2006/relationships/hyperlink" Target="mailto:garant_doors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verygarant.ru/" TargetMode="External"/><Relationship Id="rId5" Type="http://schemas.openxmlformats.org/officeDocument/2006/relationships/image" Target="../media/image77.png"/><Relationship Id="rId4" Type="http://schemas.openxmlformats.org/officeDocument/2006/relationships/hyperlink" Target="mailto:info@kin.su" TargetMode="External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sofiadoors.com/" TargetMode="External"/><Relationship Id="rId7" Type="http://schemas.openxmlformats.org/officeDocument/2006/relationships/image" Target="../media/image80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mailto:ooosofia@mail.ru" TargetMode="External"/><Relationship Id="rId4" Type="http://schemas.openxmlformats.org/officeDocument/2006/relationships/hyperlink" Target="mailto:support@sofiadoors.co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kmetalit.ru/" TargetMode="External"/><Relationship Id="rId7" Type="http://schemas.openxmlformats.org/officeDocument/2006/relationships/image" Target="../media/image8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zakaz@anker69.ru" TargetMode="External"/><Relationship Id="rId5" Type="http://schemas.openxmlformats.org/officeDocument/2006/relationships/hyperlink" Target="http://anker69.ru/" TargetMode="External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bilar.ru/" TargetMode="External"/><Relationship Id="rId7" Type="http://schemas.openxmlformats.org/officeDocument/2006/relationships/hyperlink" Target="mailto:ooomz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zavod69.ru/" TargetMode="External"/><Relationship Id="rId5" Type="http://schemas.openxmlformats.org/officeDocument/2006/relationships/image" Target="../media/image84.png"/><Relationship Id="rId4" Type="http://schemas.openxmlformats.org/officeDocument/2006/relationships/hyperlink" Target="mailto:sale@bilar.ru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etrabianc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mailto:info@pietrabianca.ru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paintfactory.ru/" TargetMode="External"/><Relationship Id="rId7" Type="http://schemas.openxmlformats.org/officeDocument/2006/relationships/hyperlink" Target="mailto:info@unte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tec.ru/" TargetMode="External"/><Relationship Id="rId5" Type="http://schemas.openxmlformats.org/officeDocument/2006/relationships/image" Target="../media/image17.png"/><Relationship Id="rId4" Type="http://schemas.openxmlformats.org/officeDocument/2006/relationships/hyperlink" Target="mailto:info@paintfactory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tzhbi4.ru" TargetMode="External"/><Relationship Id="rId7" Type="http://schemas.openxmlformats.org/officeDocument/2006/relationships/hyperlink" Target="mailto:tccgbi@bk.ru" TargetMode="External"/><Relationship Id="rId2" Type="http://schemas.openxmlformats.org/officeDocument/2006/relationships/hyperlink" Target="https://www.tzhbi4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ccgbi.ru/" TargetMode="Externa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l-tech.ru" TargetMode="External"/><Relationship Id="rId3" Type="http://schemas.openxmlformats.org/officeDocument/2006/relationships/hyperlink" Target="https://maitre-deco.ru/" TargetMode="External"/><Relationship Id="rId7" Type="http://schemas.openxmlformats.org/officeDocument/2006/relationships/hyperlink" Target="https://col-tech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2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kinplast.ru/" TargetMode="External"/><Relationship Id="rId7" Type="http://schemas.openxmlformats.org/officeDocument/2006/relationships/hyperlink" Target="mailto:mail@lestv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stv.ru/" TargetMode="External"/><Relationship Id="rId5" Type="http://schemas.openxmlformats.org/officeDocument/2006/relationships/image" Target="../media/image77.png"/><Relationship Id="rId4" Type="http://schemas.openxmlformats.org/officeDocument/2006/relationships/hyperlink" Target="mailto:info@kin.su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mdvin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eldveri@mail.ru" TargetMode="External"/><Relationship Id="rId5" Type="http://schemas.openxmlformats.org/officeDocument/2006/relationships/hyperlink" Target="https://beldveri.ru/" TargetMode="External"/><Relationship Id="rId4" Type="http://schemas.openxmlformats.org/officeDocument/2006/relationships/hyperlink" Target="mailto:dvinatandem@mail.ru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dverygarant.ru/" TargetMode="External"/><Relationship Id="rId3" Type="http://schemas.openxmlformats.org/officeDocument/2006/relationships/hyperlink" Target="https://sofiadoors.com/" TargetMode="External"/><Relationship Id="rId7" Type="http://schemas.openxmlformats.org/officeDocument/2006/relationships/image" Target="../media/image80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78.png"/><Relationship Id="rId5" Type="http://schemas.openxmlformats.org/officeDocument/2006/relationships/hyperlink" Target="mailto:ooosofia@mail.ru" TargetMode="External"/><Relationship Id="rId10" Type="http://schemas.openxmlformats.org/officeDocument/2006/relationships/hyperlink" Target="mailto:pekol.2000@mail.ru" TargetMode="External"/><Relationship Id="rId4" Type="http://schemas.openxmlformats.org/officeDocument/2006/relationships/hyperlink" Target="mailto:support@sofiadoors.com" TargetMode="External"/><Relationship Id="rId9" Type="http://schemas.openxmlformats.org/officeDocument/2006/relationships/hyperlink" Target="mailto:garant_doors@mail.ru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ellaiting@yandex.ru" TargetMode="External"/><Relationship Id="rId3" Type="http://schemas.openxmlformats.org/officeDocument/2006/relationships/hyperlink" Target="https://bl-g.ru/" TargetMode="External"/><Relationship Id="rId7" Type="http://schemas.openxmlformats.org/officeDocument/2006/relationships/hyperlink" Target="https://kelz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hyperlink" Target="mailto:info@bl-g.ru" TargetMode="External"/><Relationship Id="rId4" Type="http://schemas.openxmlformats.org/officeDocument/2006/relationships/hyperlink" Target="https://galad.ru/" TargetMode="External"/><Relationship Id="rId9" Type="http://schemas.openxmlformats.org/officeDocument/2006/relationships/image" Target="../media/image90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tvercable.ru/" TargetMode="External"/><Relationship Id="rId7" Type="http://schemas.openxmlformats.org/officeDocument/2006/relationships/hyperlink" Target="mailto:info@tvekabe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vekabel.ru/" TargetMode="External"/><Relationship Id="rId5" Type="http://schemas.openxmlformats.org/officeDocument/2006/relationships/image" Target="../media/image91.jpg"/><Relationship Id="rId4" Type="http://schemas.openxmlformats.org/officeDocument/2006/relationships/hyperlink" Target="mailto:zakaz@tdtek.ru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34.png"/><Relationship Id="rId4" Type="http://schemas.openxmlformats.org/officeDocument/2006/relationships/hyperlink" Target="mailto:vergokansupportrussia@atkore.com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hyperlink" Target="https://istok-tver.ru/" TargetMode="External"/><Relationship Id="rId7" Type="http://schemas.openxmlformats.org/officeDocument/2006/relationships/hyperlink" Target="mailto:4822553680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nergomash-tver.ru/" TargetMode="External"/><Relationship Id="rId5" Type="http://schemas.openxmlformats.org/officeDocument/2006/relationships/image" Target="../media/image35.png"/><Relationship Id="rId4" Type="http://schemas.openxmlformats.org/officeDocument/2006/relationships/hyperlink" Target="mailto:istok@inbox.ru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hyperlink" Target="mailto:pusk@kzeap.ru" TargetMode="External"/><Relationship Id="rId4" Type="http://schemas.openxmlformats.org/officeDocument/2006/relationships/hyperlink" Target="https://kzeap.ru/index.php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betogor.ru/" TargetMode="External"/><Relationship Id="rId7" Type="http://schemas.openxmlformats.org/officeDocument/2006/relationships/hyperlink" Target="mailto:raslovo-beton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slovo-beton.ru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info@betogor.ru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kztoradiator.ru/" TargetMode="External"/><Relationship Id="rId7" Type="http://schemas.openxmlformats.org/officeDocument/2006/relationships/hyperlink" Target="mailto:info@genum.pro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um.pro/" TargetMode="External"/><Relationship Id="rId5" Type="http://schemas.openxmlformats.org/officeDocument/2006/relationships/image" Target="../media/image97.png"/><Relationship Id="rId4" Type="http://schemas.openxmlformats.org/officeDocument/2006/relationships/hyperlink" Target="mailto:sales@kztoradiator.ru" TargetMode="External"/><Relationship Id="rId9" Type="http://schemas.openxmlformats.org/officeDocument/2006/relationships/image" Target="../media/image99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s://www.nppzeus.ru/" TargetMode="External"/><Relationship Id="rId7" Type="http://schemas.openxmlformats.org/officeDocument/2006/relationships/hyperlink" Target="mailto:info@vega-ai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ega-air.com/" TargetMode="External"/><Relationship Id="rId5" Type="http://schemas.openxmlformats.org/officeDocument/2006/relationships/image" Target="../media/image100.png"/><Relationship Id="rId4" Type="http://schemas.openxmlformats.org/officeDocument/2006/relationships/hyperlink" Target="mailto:info@nppzeus.ru" TargetMode="External"/><Relationship Id="rId9" Type="http://schemas.openxmlformats.org/officeDocument/2006/relationships/image" Target="../media/image102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mailto:info@metalfach.com.ru" TargetMode="External"/><Relationship Id="rId7" Type="http://schemas.openxmlformats.org/officeDocument/2006/relationships/hyperlink" Target="mailto:info@metall-store.ru" TargetMode="External"/><Relationship Id="rId2" Type="http://schemas.openxmlformats.org/officeDocument/2006/relationships/hyperlink" Target="https://metalfach.c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tall-store.r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www.schiedel.com/" TargetMode="External"/><Relationship Id="rId7" Type="http://schemas.openxmlformats.org/officeDocument/2006/relationships/hyperlink" Target="mailto:steel_llc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mohodisteel.ru/" TargetMode="External"/><Relationship Id="rId5" Type="http://schemas.openxmlformats.org/officeDocument/2006/relationships/image" Target="../media/image105.jpg"/><Relationship Id="rId4" Type="http://schemas.openxmlformats.org/officeDocument/2006/relationships/hyperlink" Target="mailto:office@schiedel.ru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www.tverprom.ru/" TargetMode="External"/><Relationship Id="rId7" Type="http://schemas.openxmlformats.org/officeDocument/2006/relationships/hyperlink" Target="mailto:stow_zavod@stowate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owater.com/" TargetMode="External"/><Relationship Id="rId5" Type="http://schemas.openxmlformats.org/officeDocument/2006/relationships/image" Target="../media/image107.jpg"/><Relationship Id="rId4" Type="http://schemas.openxmlformats.org/officeDocument/2006/relationships/hyperlink" Target="mailto:k-tverprom@yandex.ru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omekoprom.ru" TargetMode="External"/><Relationship Id="rId7" Type="http://schemas.openxmlformats.org/officeDocument/2006/relationships/slide" Target="slide2.xml"/><Relationship Id="rId2" Type="http://schemas.openxmlformats.org/officeDocument/2006/relationships/hyperlink" Target="https://&#1082;&#1086;&#1084;&#1101;&#1082;&#1086;&#1087;&#1088;&#1086;&#1084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hyperlink" Target="mailto:4822553680@mail.ru" TargetMode="External"/><Relationship Id="rId4" Type="http://schemas.openxmlformats.org/officeDocument/2006/relationships/hyperlink" Target="http://www.energomash-tver.ru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yx-systems.com/" TargetMode="External"/><Relationship Id="rId7" Type="http://schemas.openxmlformats.org/officeDocument/2006/relationships/image" Target="../media/image1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101;&#1082;&#1086;&#1089;&#1090;&#1088;&#1072;&#1076;&#1072;.&#1088;&#1092;/" TargetMode="External"/><Relationship Id="rId5" Type="http://schemas.openxmlformats.org/officeDocument/2006/relationships/image" Target="../media/image109.jpg"/><Relationship Id="rId4" Type="http://schemas.openxmlformats.org/officeDocument/2006/relationships/hyperlink" Target="mailto:office@helyx-systems.com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kon-esk.ru/" TargetMode="External"/><Relationship Id="rId7" Type="http://schemas.openxmlformats.org/officeDocument/2006/relationships/hyperlink" Target="mailto:post@pkorbit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korbita.ru/" TargetMode="External"/><Relationship Id="rId5" Type="http://schemas.openxmlformats.org/officeDocument/2006/relationships/image" Target="../media/image24.png"/><Relationship Id="rId4" Type="http://schemas.openxmlformats.org/officeDocument/2006/relationships/hyperlink" Target="mailto:info@kon-esk.ru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55.jpg"/><Relationship Id="rId4" Type="http://schemas.openxmlformats.org/officeDocument/2006/relationships/hyperlink" Target="mailto:info@basfiber.com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34.png"/><Relationship Id="rId4" Type="http://schemas.openxmlformats.org/officeDocument/2006/relationships/hyperlink" Target="mailto:vergokansupportrussia@atkore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betontver.ru/" TargetMode="External"/><Relationship Id="rId7" Type="http://schemas.openxmlformats.org/officeDocument/2006/relationships/hyperlink" Target="mailto:sales@tzhbi4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zhbi4.ru/" TargetMode="External"/><Relationship Id="rId5" Type="http://schemas.openxmlformats.org/officeDocument/2006/relationships/image" Target="../media/image8.png"/><Relationship Id="rId4" Type="http://schemas.openxmlformats.org/officeDocument/2006/relationships/hyperlink" Target="mailto:4822440308@mail.ru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hyperlink" Target="https://kon-esk.ru/" TargetMode="External"/><Relationship Id="rId7" Type="http://schemas.openxmlformats.org/officeDocument/2006/relationships/hyperlink" Target="mailto:info@tvtp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vtp.ru/" TargetMode="External"/><Relationship Id="rId5" Type="http://schemas.openxmlformats.org/officeDocument/2006/relationships/image" Target="../media/image24.png"/><Relationship Id="rId4" Type="http://schemas.openxmlformats.org/officeDocument/2006/relationships/hyperlink" Target="mailto:info@kon-esk.ru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mailto:info@pkdst.com" TargetMode="External"/><Relationship Id="rId7" Type="http://schemas.openxmlformats.org/officeDocument/2006/relationships/slide" Target="slide2.xml"/><Relationship Id="rId2" Type="http://schemas.openxmlformats.org/officeDocument/2006/relationships/hyperlink" Target="https://pkds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hyperlink" Target="mailto:afzawod@mail.ru" TargetMode="External"/><Relationship Id="rId4" Type="http://schemas.openxmlformats.org/officeDocument/2006/relationships/hyperlink" Target="https://farforzavod.ru/" TargetMode="External"/><Relationship Id="rId9" Type="http://schemas.openxmlformats.org/officeDocument/2006/relationships/image" Target="../media/image114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s://bolarm.ru/" TargetMode="External"/><Relationship Id="rId7" Type="http://schemas.openxmlformats.org/officeDocument/2006/relationships/image" Target="../media/image1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zavodas.ru" TargetMode="External"/><Relationship Id="rId5" Type="http://schemas.openxmlformats.org/officeDocument/2006/relationships/hyperlink" Target="https://zavodas.ru/" TargetMode="External"/><Relationship Id="rId4" Type="http://schemas.openxmlformats.org/officeDocument/2006/relationships/hyperlink" Target="mailto:info@bolarm.com" TargetMode="External"/><Relationship Id="rId9" Type="http://schemas.openxmlformats.org/officeDocument/2006/relationships/image" Target="../media/image117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pnd.pro/" TargetMode="External"/><Relationship Id="rId7" Type="http://schemas.openxmlformats.org/officeDocument/2006/relationships/hyperlink" Target="mailto:mail@b-meta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-metal.ru/" TargetMode="External"/><Relationship Id="rId5" Type="http://schemas.openxmlformats.org/officeDocument/2006/relationships/image" Target="../media/image118.jpg"/><Relationship Id="rId4" Type="http://schemas.openxmlformats.org/officeDocument/2006/relationships/hyperlink" Target="mailto:plastico@tver-pk.ru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hyperlink" Target="mailto:nel-plastik@mail.ru" TargetMode="External"/><Relationship Id="rId7" Type="http://schemas.openxmlformats.org/officeDocument/2006/relationships/image" Target="../media/image121.jpg"/><Relationship Id="rId2" Type="http://schemas.openxmlformats.org/officeDocument/2006/relationships/hyperlink" Target="https://nel-plastik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s://promgroup.ru/" TargetMode="External"/><Relationship Id="rId7" Type="http://schemas.openxmlformats.org/officeDocument/2006/relationships/hyperlink" Target="mailto:akomtver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kom-tver.ru/" TargetMode="External"/><Relationship Id="rId5" Type="http://schemas.openxmlformats.org/officeDocument/2006/relationships/image" Target="../media/image123.png"/><Relationship Id="rId4" Type="http://schemas.openxmlformats.org/officeDocument/2006/relationships/hyperlink" Target="mailto:prominvestgroup@list.ru" TargetMode="External"/><Relationship Id="rId9" Type="http://schemas.openxmlformats.org/officeDocument/2006/relationships/image" Target="../media/image125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s://www.granit-salamandra.ru/" TargetMode="External"/><Relationship Id="rId7" Type="http://schemas.openxmlformats.org/officeDocument/2006/relationships/hyperlink" Target="mailto:info@usp101-tver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sp101-tver.ru/index.php" TargetMode="External"/><Relationship Id="rId5" Type="http://schemas.openxmlformats.org/officeDocument/2006/relationships/image" Target="../media/image126.png"/><Relationship Id="rId4" Type="http://schemas.openxmlformats.org/officeDocument/2006/relationships/hyperlink" Target="mailto:info@granit-salamandra.ru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kolock.ru/" TargetMode="External"/><Relationship Id="rId7" Type="http://schemas.openxmlformats.org/officeDocument/2006/relationships/image" Target="../media/image13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hyperlink" Target="mailto:am@alekolock.ru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tzhbi4.ru/" TargetMode="External"/><Relationship Id="rId7" Type="http://schemas.openxmlformats.org/officeDocument/2006/relationships/hyperlink" Target="mailto:info@metavr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tavr.ru/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sales@tzhbi4.r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ksk@rzevgbi.ru" TargetMode="External"/><Relationship Id="rId7" Type="http://schemas.openxmlformats.org/officeDocument/2006/relationships/hyperlink" Target="mailto:info@prom-beton.su" TargetMode="External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m-beton.s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flocentre.ru/" TargetMode="External"/><Relationship Id="rId7" Type="http://schemas.openxmlformats.org/officeDocument/2006/relationships/image" Target="../media/image13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ushevec2009@yandex.ru" TargetMode="External"/><Relationship Id="rId5" Type="http://schemas.openxmlformats.org/officeDocument/2006/relationships/hyperlink" Target="https://www.bushevec.ru/" TargetMode="External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psc-techincom.ru" TargetMode="External"/><Relationship Id="rId3" Type="http://schemas.openxmlformats.org/officeDocument/2006/relationships/image" Target="../media/image134.png"/><Relationship Id="rId7" Type="http://schemas.openxmlformats.org/officeDocument/2006/relationships/hyperlink" Target="http://psc-techincom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hyperlink" Target="mailto:tvex@umg.ru" TargetMode="External"/><Relationship Id="rId4" Type="http://schemas.openxmlformats.org/officeDocument/2006/relationships/hyperlink" Target="https://umg-sdm.com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zemz@zemz.ru" TargetMode="External"/><Relationship Id="rId7" Type="http://schemas.openxmlformats.org/officeDocument/2006/relationships/image" Target="../media/image137.png"/><Relationship Id="rId2" Type="http://schemas.openxmlformats.org/officeDocument/2006/relationships/hyperlink" Target="http://zemz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mkom.ru/" TargetMode="External"/><Relationship Id="rId5" Type="http://schemas.openxmlformats.org/officeDocument/2006/relationships/image" Target="../media/image136.png"/><Relationship Id="rId4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hyperlink" Target="https://asobezh.ru/" TargetMode="External"/><Relationship Id="rId7" Type="http://schemas.openxmlformats.org/officeDocument/2006/relationships/hyperlink" Target="mailto:tvermz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vergruz.ru/" TargetMode="External"/><Relationship Id="rId5" Type="http://schemas.openxmlformats.org/officeDocument/2006/relationships/image" Target="../media/image138.png"/><Relationship Id="rId4" Type="http://schemas.openxmlformats.org/officeDocument/2006/relationships/hyperlink" Target="mailto:info@asobezh.ru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hyperlink" Target="https://www.boatswain.org/" TargetMode="External"/><Relationship Id="rId7" Type="http://schemas.openxmlformats.org/officeDocument/2006/relationships/hyperlink" Target="mailto:info@greenmash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reenmash.ru/" TargetMode="External"/><Relationship Id="rId5" Type="http://schemas.openxmlformats.org/officeDocument/2006/relationships/image" Target="../media/image140.jpg"/><Relationship Id="rId4" Type="http://schemas.openxmlformats.org/officeDocument/2006/relationships/hyperlink" Target="mailto:glaz-69@yandex.ru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rkz-rzhev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hyperlink" Target="mailto:9301577633@mail.ru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hyperlink" Target="https://www.vvlesprom.com/" TargetMode="External"/><Relationship Id="rId7" Type="http://schemas.openxmlformats.org/officeDocument/2006/relationships/image" Target="../media/image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inbox@penowood.ru" TargetMode="External"/><Relationship Id="rId5" Type="http://schemas.openxmlformats.org/officeDocument/2006/relationships/hyperlink" Target="https://penowood.ru/" TargetMode="External"/><Relationship Id="rId4" Type="http://schemas.openxmlformats.org/officeDocument/2006/relationships/hyperlink" Target="mailto:vvlesprom@mail.ru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woodland-dom.ru/" TargetMode="External"/><Relationship Id="rId3" Type="http://schemas.openxmlformats.org/officeDocument/2006/relationships/hyperlink" Target="http://lsolvl.ru/" TargetMode="External"/><Relationship Id="rId7" Type="http://schemas.openxmlformats.org/officeDocument/2006/relationships/hyperlink" Target="https://woodland.ooo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mailto:lsoinfo@lsolvl.ru" TargetMode="External"/><Relationship Id="rId10" Type="http://schemas.openxmlformats.org/officeDocument/2006/relationships/image" Target="../media/image145.jpg"/><Relationship Id="rId4" Type="http://schemas.openxmlformats.org/officeDocument/2006/relationships/hyperlink" Target="https://ultralam.com/ru/" TargetMode="External"/><Relationship Id="rId9" Type="http://schemas.openxmlformats.org/officeDocument/2006/relationships/hyperlink" Target="mailto:woodland.ooo@yandex.r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betogor.ru/" TargetMode="External"/><Relationship Id="rId7" Type="http://schemas.openxmlformats.org/officeDocument/2006/relationships/hyperlink" Target="mailto:raslovo-beton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slovo-beton.ru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info@betogor.ru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m.serov@frp69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hyperlink" Target="http://www.frp69.ru/" TargetMode="External"/><Relationship Id="rId4" Type="http://schemas.openxmlformats.org/officeDocument/2006/relationships/hyperlink" Target="mailto:k.Rusakov@frp69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79FC8-A148-6796-2276-B029A52E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03FA3-5233-A5D7-3B1A-FF01C1B78426}"/>
              </a:ext>
            </a:extLst>
          </p:cNvPr>
          <p:cNvSpPr txBox="1"/>
          <p:nvPr/>
        </p:nvSpPr>
        <p:spPr>
          <a:xfrm>
            <a:off x="4817624" y="2483264"/>
            <a:ext cx="6777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Производители 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строительных материалов Тверской области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309522-213C-A46E-45D2-21D2AF8C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A1AC26-04F5-4397-3ED2-EDCDB2CF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94A94-60EA-39FE-7E4B-42320B667D2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DA137-14C5-ACE8-BF83-1D76E8D4E74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B919F6E-DAF5-C811-D446-D43B3881684F}"/>
              </a:ext>
            </a:extLst>
          </p:cNvPr>
          <p:cNvSpPr txBox="1">
            <a:spLocks/>
          </p:cNvSpPr>
          <p:nvPr/>
        </p:nvSpPr>
        <p:spPr>
          <a:xfrm>
            <a:off x="775932" y="955581"/>
            <a:ext cx="5301896" cy="53310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«Тверской бетонный завод №1»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ИНН:6906012768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170022, Тверская область, г. Тверь, Можайского ул., д.89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https://betonvtveri.ru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tbz301220@gmail.com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 8 (4822) 30-12-20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4A46DB-72DC-35BD-C3EC-E00454677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4802" r="12187"/>
          <a:stretch/>
        </p:blipFill>
        <p:spPr>
          <a:xfrm>
            <a:off x="2240280" y="4798203"/>
            <a:ext cx="1053548" cy="111907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70100865-86CA-9A9A-04A5-E01229E82226}"/>
              </a:ext>
            </a:extLst>
          </p:cNvPr>
          <p:cNvSpPr txBox="1">
            <a:spLocks/>
          </p:cNvSpPr>
          <p:nvPr/>
        </p:nvSpPr>
        <p:spPr>
          <a:xfrm>
            <a:off x="6077828" y="955581"/>
            <a:ext cx="4960943" cy="531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«Комбинат ЖБИ-6»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9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бетон для фундамента, бетон для бассейна, бетон для забора, бетон для полов (стяжки), бетон дорожный, бетон тощий, кладочная смесь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6950011280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Индустриальная ул., д. 5, офис 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https://www.kgbi-6.ru/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gbi6_tver@mail.ru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(4822) 45-25-25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(909) 265-25-25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B3E1A6A9-0176-8DCE-F1CA-D91B31E33DE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542176" y="5368089"/>
            <a:ext cx="1940458" cy="54918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4147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00595DF-E6A8-097B-E924-9E1B2591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42058-A62A-8348-B3F5-C8686BF188D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3A94E-2A65-539E-29C3-4748C0C81A2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D0C5117-93E5-2307-930A-18438F737BC8}"/>
              </a:ext>
            </a:extLst>
          </p:cNvPr>
          <p:cNvSpPr txBox="1">
            <a:spLocks/>
          </p:cNvSpPr>
          <p:nvPr/>
        </p:nvSpPr>
        <p:spPr>
          <a:xfrm>
            <a:off x="668513" y="949899"/>
            <a:ext cx="5307192" cy="54673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Тверьспецстрой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- ЖБИ»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 изделия для круглых колодцев, водопровода и канализации, ж/б тюбинги, дорожные плиты, плиты перекрытия камер, лотков, плиты забора, фундаментные блоки ФБС, пенобетонные блоки, пустотные плиты перекрытия, сваи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6901035338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 Перемерки Большие, д.42 к.2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https://tccgbi.ru/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tccgbi@bk.ru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 8 (4822) 34-42-52, 8 (4822) 48-30-09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5FF76E9-FED7-832A-00F4-5DA687C9AE2C}"/>
              </a:ext>
            </a:extLst>
          </p:cNvPr>
          <p:cNvSpPr txBox="1">
            <a:spLocks/>
          </p:cNvSpPr>
          <p:nvPr/>
        </p:nvSpPr>
        <p:spPr>
          <a:xfrm>
            <a:off x="6096000" y="949899"/>
            <a:ext cx="5961433" cy="5379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Бетонные Технологии (ГК БЕТОН-БЕТОН) </a:t>
            </a:r>
            <a:br>
              <a:rPr lang="ru-RU" sz="1900" b="1" spc="-1" dirty="0">
                <a:solidFill>
                  <a:srgbClr val="C0000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1900" b="1" spc="-1" dirty="0">
              <a:solidFill>
                <a:srgbClr val="C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товарного бетона, полимерных материалов, металлоконструкций, пластиковых колодцев и труб, деревянных окон и фасадных систем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 Тверская область, Калининский район, </a:t>
            </a:r>
            <a:r>
              <a:rPr lang="ru-RU" sz="19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https://beton-beton.ru/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(495) 109-22-99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info@beton-beton.ru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46965A-4EC6-E130-5AD1-D535B7717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99" y="4927714"/>
            <a:ext cx="4236234" cy="980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41B75-33F9-028F-827F-1F9F56DFF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38" y="5177339"/>
            <a:ext cx="3466542" cy="11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12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керамзитовый гравий, сухие смеси, щебень, 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8816" y="4730142"/>
            <a:ext cx="3085166" cy="975276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BF815-0377-59A8-FC18-3584C5CB5C8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BCA9F39-1387-83D5-1E69-EDD99A952B27}"/>
              </a:ext>
            </a:extLst>
          </p:cNvPr>
          <p:cNvSpPr txBox="1">
            <a:spLocks/>
          </p:cNvSpPr>
          <p:nvPr/>
        </p:nvSpPr>
        <p:spPr>
          <a:xfrm>
            <a:off x="6096000" y="975404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«ЗОФ»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производитель сухих фракционированных песков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7743856059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172332, Тверская область, г. Зубцов, ул. Вокзальная, д. 1, стр.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800" spc="-1" dirty="0" err="1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зоф.рф</a:t>
            </a:r>
            <a:r>
              <a:rPr lang="ru-RU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ru-RU" sz="1800" spc="-1" dirty="0">
              <a:solidFill>
                <a:srgbClr val="0563C1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(4826) 22-12-73, 8 (920) 158-30-11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B91A71-6AC1-9E5D-37F0-CA001AB33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77" y="4259606"/>
            <a:ext cx="1859846" cy="19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DC0AF6-A5CE-C561-892F-B5087E90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1391B-B7D8-682D-2B91-F3912FC5C41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5A6C7-9C28-0042-0F03-99B62A4E4373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7DB84A2-651D-2DF0-37D7-1BB13C8A5FF7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«ЮНИКС-СТРОЙ» (концерн </a:t>
            </a:r>
            <a:r>
              <a:rPr lang="en-US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Sika)</a:t>
            </a:r>
            <a:endParaRPr lang="ru-RU" sz="1800" b="1" spc="-1" dirty="0">
              <a:solidFill>
                <a:schemeClr val="accent1">
                  <a:lumMod val="50000"/>
                </a:schemeClr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производство сухих строительных смесей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6914010475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172387, Россия, Тверская область, г. Ржев, ул. Солнечная, д. 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https://sikahome.ru/</a:t>
            </a:r>
            <a:endParaRPr lang="ru-RU" sz="1800" spc="-1" dirty="0">
              <a:solidFill>
                <a:srgbClr val="0563C1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info@ru.sika.com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 +7 (495) 5-777-333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C5498E-4BC1-8C83-CCA1-3DAA416C5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4" y="4439205"/>
            <a:ext cx="4210280" cy="1444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D81E78-0275-3733-9034-815D55EA6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2" y="975405"/>
            <a:ext cx="6343182" cy="35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3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2053A8-0D79-10B9-5AA9-A7731259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C9379-1452-24A1-E00A-DF6BBFC2E8A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0FC0B-A3E6-E4E5-1C46-2F8865CD7E1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77B8B20-4C72-C41E-B1A2-F8D135E5597A}"/>
              </a:ext>
            </a:extLst>
          </p:cNvPr>
          <p:cNvSpPr txBox="1">
            <a:spLocks/>
          </p:cNvSpPr>
          <p:nvPr/>
        </p:nvSpPr>
        <p:spPr>
          <a:xfrm>
            <a:off x="320040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6524AE9-9AC1-33A2-A643-B552628EA47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8628CB45-5B60-9FA2-7A5F-B87CE5A51725}"/>
              </a:ext>
            </a:extLst>
          </p:cNvPr>
          <p:cNvPicPr/>
          <p:nvPr/>
        </p:nvPicPr>
        <p:blipFill>
          <a:blip r:embed="rId7"/>
          <a:srcRect l="12378" t="36803" r="10346" b="37354"/>
          <a:stretch/>
        </p:blipFill>
        <p:spPr>
          <a:xfrm>
            <a:off x="3694154" y="767325"/>
            <a:ext cx="2289203" cy="772877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1CD7183-FC3B-413C-E1DB-091A186E16D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9996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01F1F4-44D0-AEC2-4F5D-00B0E4C0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8F6E3-B978-747C-6E7C-19A40B51DFB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13B13-6379-D09B-7C3C-33982B536DC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CC88706F-EBB7-8E44-E188-4E2DEBE0B015}"/>
              </a:ext>
            </a:extLst>
          </p:cNvPr>
          <p:cNvSpPr/>
          <p:nvPr/>
        </p:nvSpPr>
        <p:spPr>
          <a:xfrm>
            <a:off x="565920" y="1084020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3A3855B1-217F-C467-6A32-772DACA65189}"/>
              </a:ext>
            </a:extLst>
          </p:cNvPr>
          <p:cNvSpPr/>
          <p:nvPr/>
        </p:nvSpPr>
        <p:spPr>
          <a:xfrm>
            <a:off x="6272679" y="1084019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6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D4ECBE6A-1C1B-87C1-4B25-EE7EEFA8A73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07011" y="5096147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A623A4BB-CF1E-53DF-C513-FFF5CE1705D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192588" y="5096147"/>
            <a:ext cx="1901880" cy="635040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C5A379-7434-FF09-2D9B-E3A41213B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1" y="5001934"/>
            <a:ext cx="1833438" cy="8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7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CAB85E-916C-5560-3778-3DDB694D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7B50F-609F-FEC0-E8D8-7C3EE757DBC5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36B54-A481-0AFE-6917-93F9C8D2297A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5173F45-8B06-F3D8-3159-6ED18E5BEDE4}"/>
              </a:ext>
            </a:extLst>
          </p:cNvPr>
          <p:cNvSpPr txBox="1">
            <a:spLocks/>
          </p:cNvSpPr>
          <p:nvPr/>
        </p:nvSpPr>
        <p:spPr>
          <a:xfrm>
            <a:off x="320040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ТД «Территория Комфорта» (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Полимерико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Производят полимерные полы, жидкие кровли, инъекции, ремонтные составы, краски и лаки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9731029065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Технопарк «Территория базы Центр Производственных Технологий», 170530,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сельское поселение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https://polymerico.ru/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zakaz@polymerico.ru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8 800 250-26-60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74D297-FBE0-B947-6A10-228EF0272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66" b="7753"/>
          <a:stretch/>
        </p:blipFill>
        <p:spPr>
          <a:xfrm>
            <a:off x="788977" y="4862852"/>
            <a:ext cx="4154878" cy="118677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4FEF0F25-D6F3-A8E3-BB23-23CA2988A54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Така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клеевой системы (двухкомпонентного клея на полиэфирной основе,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праймера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очистителя и отвердителя)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6950029496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г. Тверь, ул. Академика Туполева, д. 123,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скл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УПТК, пом.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https://takarus.ru/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ceo@takarus.ru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79-11-78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5D59DE-1D41-F4F1-56CB-3F9FCC05D5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8" t="18702" r="5989" b="10805"/>
          <a:stretch/>
        </p:blipFill>
        <p:spPr>
          <a:xfrm>
            <a:off x="6833684" y="4895432"/>
            <a:ext cx="3553832" cy="11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61545C-4471-DED7-A883-FE9DADF4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18EB9-623C-4E76-BA51-38FD78950605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E829C-52E9-B046-D64F-AE2B54C2FD7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2A72CD1-3BFC-8A4D-58CD-4FC04F1BAD70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FAB6CF9-1793-1B67-1A64-7F0460E7B33A}"/>
              </a:ext>
            </a:extLst>
          </p:cNvPr>
          <p:cNvSpPr txBox="1">
            <a:spLocks/>
          </p:cNvSpPr>
          <p:nvPr/>
        </p:nvSpPr>
        <p:spPr>
          <a:xfrm>
            <a:off x="6245783" y="681642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E8E8AE62-338E-F4D5-4087-C12B4EFE4D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372153" y="4982789"/>
            <a:ext cx="1472467" cy="1262269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50D7BE74-B066-CF48-3AEA-C78AB1D3850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305136" y="5136193"/>
            <a:ext cx="1514711" cy="11088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2983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F336B1-CBC7-9FA2-7A36-96A3FE21E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CC26F-673B-AD6C-CFBA-36D821EC309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2B790-432C-261F-4B6A-1793B23B59C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35CF570-3FCE-620D-3847-336D7DDA6363}"/>
              </a:ext>
            </a:extLst>
          </p:cNvPr>
          <p:cNvSpPr txBox="1">
            <a:spLocks/>
          </p:cNvSpPr>
          <p:nvPr/>
        </p:nvSpPr>
        <p:spPr>
          <a:xfrm>
            <a:off x="707011" y="826060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6952034903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</a:rPr>
              <a:t>  г. Тверь, Старицкое ш., 15, оф. 313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https://www.stm-factory.ru/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ZAKAZ@STM-FACTORY.RU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 (4822) 65-60-55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30D4D56-D339-F62B-E3B2-58ACA55F297D}"/>
              </a:ext>
            </a:extLst>
          </p:cNvPr>
          <p:cNvSpPr txBox="1">
            <a:spLocks/>
          </p:cNvSpPr>
          <p:nvPr/>
        </p:nvSpPr>
        <p:spPr>
          <a:xfrm>
            <a:off x="6429287" y="87023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 (лазерная резка, сборка металлоконструкций, проектирование, гибка листового металла, сварка, порошковая покраска)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info@metavr.ru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Picture 6" descr="Современные Технологии Металлобработки - лазерная резка металла">
            <a:extLst>
              <a:ext uri="{FF2B5EF4-FFF2-40B4-BE49-F238E27FC236}">
                <a16:creationId xmlns:a16="http://schemas.microsoft.com/office/drawing/2014/main" id="{58517D49-3253-9F88-D1E4-9EA5F828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8" y="5361893"/>
            <a:ext cx="3887670" cy="7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426875-2B04-2A45-68F6-3190A0D2D6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7266323" y="5313435"/>
            <a:ext cx="3461144" cy="8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78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76BCB8-034B-A8EA-BB1C-DDC9C166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E4FA9-F88B-5E04-0852-45B038CCF15A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BBFB0-B222-48A3-F9FE-50352A9480E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DEF8AF1-1EDF-8D33-E488-79C2EF3AEE14}"/>
              </a:ext>
            </a:extLst>
          </p:cNvPr>
          <p:cNvSpPr txBox="1">
            <a:spLocks/>
          </p:cNvSpPr>
          <p:nvPr/>
        </p:nvSpPr>
        <p:spPr>
          <a:xfrm>
            <a:off x="838200" y="864704"/>
            <a:ext cx="5075583" cy="53122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Техносталь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6950206297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</a:t>
            </a:r>
            <a:r>
              <a:rPr lang="ru-RU" sz="1800" dirty="0" err="1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проспект Калинина, д.68</a:t>
            </a:r>
            <a:r>
              <a:rPr lang="ru-RU" sz="1800" dirty="0">
                <a:solidFill>
                  <a:srgbClr val="FFFFFF"/>
                </a:solidFill>
                <a:latin typeface="Calibri" panose="020F0502020204030204" pitchFamily="34" charset="0"/>
              </a:rPr>
              <a:t>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http://tsgtv.ru/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zakaz@tsgtv.ru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(4822) 68-00-72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BCB16-C2FC-7F36-CB16-757495894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9" y="5239145"/>
            <a:ext cx="2787308" cy="73668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56476ED-0564-5639-5BA3-20FDDF2A27E0}"/>
              </a:ext>
            </a:extLst>
          </p:cNvPr>
          <p:cNvSpPr txBox="1">
            <a:spLocks/>
          </p:cNvSpPr>
          <p:nvPr/>
        </p:nvSpPr>
        <p:spPr>
          <a:xfrm>
            <a:off x="6278219" y="864704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 металлоконструкций </a:t>
            </a:r>
            <a:r>
              <a:rPr lang="en-US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Ferma (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ГК БЕТОН-БЕТОН)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кран-балок,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колесоотбойников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силосных конструкций, металлоконструкций, подкрановых балок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170530, Тверская область, Калининский район,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строение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https://ferma-metall.ru/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info@ferma-metall.ru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(903) 075-38-55; 8 (904) 004-73-42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D2F54-492D-C9CB-ACC1-9DCDDFA3A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07" y="5141872"/>
            <a:ext cx="2185545" cy="9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A1D8-BC39-E732-F214-D3AA71A2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0"/>
            <a:ext cx="10515600" cy="55447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Оглавление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03D30-CD0D-756F-6D85-3CB44A2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719848"/>
            <a:ext cx="5758070" cy="597278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Строительные материалы: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3" action="ppaction://hlinksldjump"/>
              </a:rPr>
              <a:t>Изделия ЖБИ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4" action="ppaction://hlinksldjump"/>
              </a:rPr>
              <a:t>Товарный бетон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5" action="ppaction://hlinksldjump"/>
              </a:rPr>
              <a:t>Сухие строительные смеси, цемент, сыпучие 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6" action="ppaction://hlinksldjump"/>
              </a:rPr>
              <a:t>Строительная химия, лаки, краски, защитные покрытия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7" action="ppaction://hlinksldjump"/>
              </a:rPr>
              <a:t>Металлоконструкции и изделия из металла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8" action="ppaction://hlinksldjump"/>
              </a:rPr>
              <a:t>Стеновые и фасадные 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9" action="ppaction://hlinksldjump"/>
              </a:rPr>
              <a:t>Теплоизоляция и шумоизоляция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0" action="ppaction://hlinksldjump"/>
              </a:rPr>
              <a:t>Древесно-плитные материалы, конструкции из дерева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1" action="ppaction://hlinksldjump"/>
              </a:rPr>
              <a:t>Пиломатериалы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2" action="ppaction://hlinksldjump"/>
              </a:rPr>
              <a:t>Ограждающие конструкции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3" action="ppaction://hlinksldjump"/>
              </a:rPr>
              <a:t>Метизы и крепеж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4" action="ppaction://hlinksldjump"/>
              </a:rPr>
              <a:t>2. Финишная отделка, материалы и изделия для внутренних работ и интерьера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3D982-43E9-01BF-9AB8-E4E918AB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F075DE0-FE6E-212F-06F9-14C7634B52C0}"/>
              </a:ext>
            </a:extLst>
          </p:cNvPr>
          <p:cNvSpPr txBox="1">
            <a:spLocks/>
          </p:cNvSpPr>
          <p:nvPr/>
        </p:nvSpPr>
        <p:spPr>
          <a:xfrm>
            <a:off x="6096000" y="719849"/>
            <a:ext cx="5748130" cy="5972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Инженерные сети и инфраструктура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6" action="ppaction://hlinksldjump"/>
              </a:rPr>
              <a:t>Электротехнические изделия, светотехническое оборудование, системы слабого тока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7" action="ppaction://hlinksldjump"/>
              </a:rPr>
              <a:t>Системы отопления, вентиляции и кондиционирования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8" action="ppaction://hlinksldjump"/>
              </a:rPr>
              <a:t>Системы очистки воздуха, воды, стоков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9" action="ppaction://hlinksldjump"/>
              </a:rPr>
              <a:t>Конструкции и комплектация для сетей и линейных объектов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20" action="ppaction://hlinksldjump"/>
              </a:rPr>
              <a:t>Системы безопасности и контроля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1" action="ppaction://hlinksldjump"/>
              </a:rPr>
              <a:t>4. Благоустройство территории, доступная среда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 Техника, оборудование и инструменты для строительных работ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6.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Домокомплекты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быстровозводимые здания и модульные конструкции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i="1" dirty="0">
              <a:latin typeface="Calibri" panose="020F0502020204030204" pitchFamily="34" charset="0"/>
              <a:ea typeface="Jost" pitchFamily="2" charset="-52"/>
            </a:endParaRPr>
          </a:p>
          <a:p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10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46B24E-3DC9-69CF-B57E-53D1663F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C2331-B048-0AB6-CE7C-9913B1FD5C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16A78-A250-F098-5241-B8C55EB038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D3D65E5-A54B-3548-AD7E-EC7FF1553B5D}"/>
              </a:ext>
            </a:extLst>
          </p:cNvPr>
          <p:cNvSpPr txBox="1">
            <a:spLocks/>
          </p:cNvSpPr>
          <p:nvPr/>
        </p:nvSpPr>
        <p:spPr>
          <a:xfrm>
            <a:off x="831850" y="1293779"/>
            <a:ext cx="5731788" cy="4280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Лихтгиттер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Рус»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решетчатые настилы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6949113714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170546, Тверская область, Калининский р-н, промзона Боровлево-2, стр. 1Д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http://www.lichtgitter.ru/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info@lichtgitter.ru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46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B4D58E-6E0D-1E93-0935-598946657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1" y="1157040"/>
            <a:ext cx="3566287" cy="552698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B4DBB614-2F8D-55EB-E580-4CEBA35EFBF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728558" y="1157040"/>
            <a:ext cx="3875681" cy="2462982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97BCA9DF-933F-2A49-9AA9-65BBDB5CC294}"/>
              </a:ext>
            </a:extLst>
          </p:cNvPr>
          <p:cNvPicPr/>
          <p:nvPr/>
        </p:nvPicPr>
        <p:blipFill>
          <a:blip r:embed="rId7"/>
          <a:srcRect l="23140" t="30442" r="33706" b="33460"/>
          <a:stretch/>
        </p:blipFill>
        <p:spPr>
          <a:xfrm>
            <a:off x="7728557" y="3809742"/>
            <a:ext cx="3875681" cy="225285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2579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55FB73E-0338-D980-D63C-94ECC3B7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4C4C1-200B-0641-B7D0-1834D6416CD1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3DAF3-EBA6-59AA-28DD-9D59FC6DA6F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A5DA6A5-566C-0B1B-AB9F-36B60D9B1EEB}"/>
              </a:ext>
            </a:extLst>
          </p:cNvPr>
          <p:cNvSpPr txBox="1">
            <a:spLocks/>
          </p:cNvSpPr>
          <p:nvPr/>
        </p:nvSpPr>
        <p:spPr>
          <a:xfrm>
            <a:off x="784428" y="836511"/>
            <a:ext cx="4541510" cy="5184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Стройснабкомплект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6952013879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г. Тверь,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46, ПОМЕЩ. 8, 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https://ssk.ooo/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mail@ssk.ooo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8 800 333-26-27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9F06FEED-00AB-1490-0189-0C6DBA94828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61888" y="5223875"/>
            <a:ext cx="3586590" cy="606266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F1A71ACA-D5D1-84EE-2004-FDDECC41E45D}"/>
              </a:ext>
            </a:extLst>
          </p:cNvPr>
          <p:cNvSpPr/>
          <p:nvPr/>
        </p:nvSpPr>
        <p:spPr>
          <a:xfrm>
            <a:off x="5640320" y="836737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486969F2-F804-DFC5-D799-8AEA0E378EB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486484" y="5302444"/>
            <a:ext cx="1949346" cy="10846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0229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298F41-4493-6B85-66F5-311FF40C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22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809C8-1727-16BB-D4FE-4E89337BC027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https://istok-tver.ru/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istok@inbox.ru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32-36-15; 8 (4822) 34-91-53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FF645E44-23D2-4A1C-2AA3-03F36C60736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240280" y="4586151"/>
            <a:ext cx="1651103" cy="16163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898FB-23F3-F169-BCB5-2B961FA750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CDB0C-1F3B-7875-43A8-731CD360DC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BABDF62-E1CC-C747-A1F0-06BFC380809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779D7-3771-D7E8-4BE8-82E23B8EC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24" y="4664250"/>
            <a:ext cx="1467352" cy="1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298F41-4493-6B85-66F5-311FF40C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23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809C8-1727-16BB-D4FE-4E89337BC027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«МЕТАЛЛ ИКС»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6950251726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Борихино Поле, д. 1,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IV-1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металл-</a:t>
            </a:r>
            <a:r>
              <a:rPr lang="ru-RU" sz="1800" u="sng" spc="-1" dirty="0" err="1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х.рф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info@metal-obrabotka-tver.ru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600-36-61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898FB-23F3-F169-BCB5-2B961FA750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CDB0C-1F3B-7875-43A8-731CD360DC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BABDF62-E1CC-C747-A1F0-06BFC380809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Профсистема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6952028120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Тверская область, м. р-н Ржевский, с.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Есинка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Захарово, д.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prof.systema@mail.ru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8 910 935-14-96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227542-621A-5C94-FFC7-E6102CB0F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6511" y="4664250"/>
            <a:ext cx="2250334" cy="14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9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C810D5-CC1E-315D-9701-49758EE6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F3FFA-B399-4BD1-7660-F9D4F55403E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739A4-C7CA-657D-5CB5-4385D05D5B8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70CE544-EAE9-3FC9-2FE6-48858919C7FE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«Структура»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6950022518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170040,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пр-кт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17, ОБЪЕКТ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https://tzmk69.ru/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tzmk-69@yandex.ru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8-906-656-44-60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500FEEF-8BBA-E765-084E-75618DF1606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«ТТОМ»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Механообработка, сварка – полуавтомат, аргон, лазерная, инжиниринг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6900002611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170032, Тверская обл.,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город Тверь, г. Тверь, п. Новое Власьево, д. 10, стр.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ttom69.ru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ттом.рф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ttomkorolkov@yandex.ru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8 903 805-86-01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DE677C-F4EE-773B-8A35-5E6227339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3" y="4766553"/>
            <a:ext cx="2950352" cy="1270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7DE86E-5122-FC6E-5F27-DC1F1C62F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323" y="4392631"/>
            <a:ext cx="3651114" cy="16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4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4697D8-9783-2760-24AB-382C14F2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E65D1-1A62-96AB-4171-10D8A017A6A4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6A1FF-496B-D7C3-9704-21671D3BF4DB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CEF1E5A-0FD0-62C5-1AB6-7D763C105D06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«Бежецкое литьё»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чугунные люки и решётки, печное литьё, чугунные детали для машиностроения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6950267660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г. Тверь, ул. Бочкина, д. 14, ОФИС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https://b-metal.ru/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mail@b-metal.ru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77-03-87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CA329C-E52B-730A-0C86-A722607DB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057" y="4572000"/>
            <a:ext cx="3302944" cy="131647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633003B-86E1-5B50-0D90-97C3DD0588C1}"/>
              </a:ext>
            </a:extLst>
          </p:cNvPr>
          <p:cNvSpPr txBox="1">
            <a:spLocks/>
          </p:cNvSpPr>
          <p:nvPr/>
        </p:nvSpPr>
        <p:spPr>
          <a:xfrm>
            <a:off x="6096000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Пром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-Лазер»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6950047343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пр-кт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Калинина, д. 23 помещение 2 офис 318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https://prom-laser.ru/ 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info@prom-laser.ru 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66-66-70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339B73-E8D4-7C87-DA9D-F1CCDD0A04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632" y="4782765"/>
            <a:ext cx="3835936" cy="11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8BE886-A0FA-135A-EDF6-F9CEE99F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72C47-D02B-A157-E22A-66F148999D6B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80DEC-BAFB-504F-9D3D-2CE51C0E490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F605B748-25AD-C325-A48F-20DD255AF1AC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«КСМ»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изделия из бетона для использования в строительстве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6950036574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170100</a:t>
            </a:r>
            <a:r>
              <a:rPr lang="ru-RU" sz="1800" b="0" strike="noStrike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г. Тверь, ул. Красные Горки, д. 1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https://ksmtver.ru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ea typeface="Jost" pitchFamily="2" charset="-52"/>
                <a:cs typeface="Times New Roman" panose="02020603050405020304" pitchFamily="18" charset="0"/>
                <a:hlinkClick r:id="rId4"/>
              </a:rPr>
              <a:t>ksmtver69@yandex.ru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(4822) 348-402,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8-910-538-88-22, 8-920-181-36-63</a:t>
            </a:r>
            <a:endParaRPr lang="ru-RU" sz="1800" dirty="0">
              <a:ea typeface="Jost" pitchFamily="2" charset="-5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476E7-A4FC-1F63-A37D-2205405111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80" b="24176"/>
          <a:stretch/>
        </p:blipFill>
        <p:spPr>
          <a:xfrm>
            <a:off x="7474085" y="4941759"/>
            <a:ext cx="2273030" cy="106756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125C7BE-F6A3-4301-ECDD-9C9F0CB90E9F}"/>
              </a:ext>
            </a:extLst>
          </p:cNvPr>
          <p:cNvSpPr txBox="1">
            <a:spLocks/>
          </p:cNvSpPr>
          <p:nvPr/>
        </p:nvSpPr>
        <p:spPr>
          <a:xfrm>
            <a:off x="681735" y="949899"/>
            <a:ext cx="5264150" cy="5057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«РАТОНГ»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газобетонные стеновые и перегородочные блоки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9701206503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Россия, г. Тверь, д. Большие Перемерки, д. 2в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https://ratong.ru/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office@ratong.ru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(910) 069-44-77</a:t>
            </a: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833D0CA9-A73E-87CD-2A0C-C43946C4F82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530626" y="4941759"/>
            <a:ext cx="3041373" cy="8835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8974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9B7B03-0AA5-A430-2081-FA210536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B2612-CC9E-9801-B60E-898869832664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68199-5FE0-688A-E002-EDCCB190D61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D795DBF-DBE5-952E-4745-CC6278E6CA94}"/>
              </a:ext>
            </a:extLst>
          </p:cNvPr>
          <p:cNvSpPr txBox="1">
            <a:spLocks/>
          </p:cNvSpPr>
          <p:nvPr/>
        </p:nvSpPr>
        <p:spPr>
          <a:xfrm>
            <a:off x="6518815" y="860887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«ТКСМ №2»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силикатный кирпич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6902025678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170019, г. Тверь, ул. Академика Туполева, д. 117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https://tksm2.ru/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solodkova@tksm2.ru</a:t>
            </a:r>
            <a:endParaRPr lang="ru-RU" sz="1800" u="sng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8 906 551-71-11;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70-93-01; 50-99-99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3FE49D6C-1A52-339F-D6B3-76E52A15F84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83011" y="4941759"/>
            <a:ext cx="3232248" cy="88359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9489135-98C2-1F06-A38B-077917541A1C}"/>
              </a:ext>
            </a:extLst>
          </p:cNvPr>
          <p:cNvSpPr txBox="1">
            <a:spLocks/>
          </p:cNvSpPr>
          <p:nvPr/>
        </p:nvSpPr>
        <p:spPr>
          <a:xfrm>
            <a:off x="491348" y="860887"/>
            <a:ext cx="5259287" cy="539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«Вышневолоцкий кирпичный завод» (Вышневолоцкая керамика)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керамический кирпич (кирпич с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флеш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обжигом, красный кирпич, кирпич рядовой)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6908017144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171111, Тверская область, г. Вышний Волочек, д.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Ненорово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тер Промышленная Зона Кирпичного Завода, д. 1, офис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https://vceramica.ru/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sale@vceramica.ru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client@vceramica.ru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79-77-01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51088F1F-B887-4BCA-E43A-48805BD90FEB}"/>
              </a:ext>
            </a:extLst>
          </p:cNvPr>
          <p:cNvPicPr/>
          <p:nvPr/>
        </p:nvPicPr>
        <p:blipFill rotWithShape="1">
          <a:blip r:embed="rId9"/>
          <a:srcRect l="7974" t="12938" r="7587" b="11818"/>
          <a:stretch/>
        </p:blipFill>
        <p:spPr>
          <a:xfrm>
            <a:off x="1624518" y="5071729"/>
            <a:ext cx="2393005" cy="101762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3182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10D356-82BD-9030-9E0D-69EA0061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21A16-0E34-1CA0-F17A-1C6333C0E83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CA7A5-A374-4D7F-EACA-29C3F03F9E3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AFBEA19-E22E-2C0C-4A92-66F1834D7743}"/>
              </a:ext>
            </a:extLst>
          </p:cNvPr>
          <p:cNvSpPr/>
          <p:nvPr/>
        </p:nvSpPr>
        <p:spPr>
          <a:xfrm>
            <a:off x="6208644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«Текос»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c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айдинг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TECOS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фасадные панели, террасная доска (ДПК), водосточная система, софит для подшивки, аксессуары для сайдинга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6911022345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д.10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https://tecos.ru/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office@tecos.ru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(495) 123-33-15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A73140F-DE87-8277-164D-5EC226C3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97" y="491949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576B40C6-F438-6E2A-AF1A-C46E433B3F80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кирпич»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облицовочного керамического кирпича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9704054866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172369,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Ржев, п.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Есинка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зд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. 25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https://volgabrick.ru/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info@volgabrick.ru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+7 (499) 322-00-80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3D65DA-E7E3-79E8-E1DC-8958D5D4D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98" y="5037140"/>
            <a:ext cx="4397244" cy="6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014604E-9CD6-FE69-0279-BC7EA19D2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4CB87-3D0E-405C-3E20-6425EBCB83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65942-53DB-D86E-4C56-40C0D4E036DA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E37942AC-A5A4-CD3B-8958-6D48F96882E2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«Техно-Пресс»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вентилируемых фасадов, профильных групп, корзин для кондиционеров и вентиляционных решеток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6950236887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170003, г. Тверь, ул. Зинаиды Тимофеевой, д.2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https://tehno-press.ru/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Tehno-press@r7-mail.ru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(4822) 41-55-20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830A7-60AD-2573-D9E3-9FF02E5CF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"/>
          <a:stretch/>
        </p:blipFill>
        <p:spPr>
          <a:xfrm>
            <a:off x="755426" y="4534738"/>
            <a:ext cx="4692063" cy="1259778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6BAAAA47-9C85-85B9-0D1C-5FE11749F6C7}"/>
              </a:ext>
            </a:extLst>
          </p:cNvPr>
          <p:cNvSpPr/>
          <p:nvPr/>
        </p:nvSpPr>
        <p:spPr>
          <a:xfrm>
            <a:off x="6208644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«Каньон»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вентилируемых фасадных систем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7722326300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171256, Тверская обл., г. Конаково, ул. Восточно-Промышленный район, д. 5А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https://tm-canyon.ru/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5067448@mail.ru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+7 (495) 778-35-42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37214B-8145-E123-2F4C-10D80425F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42" y="4484172"/>
            <a:ext cx="2600528" cy="13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281F3-1366-10C0-389F-D641F86B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812386"/>
            <a:ext cx="9054547" cy="3955773"/>
          </a:xfrm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1. Строительные материалы: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Изделия ЖБИ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из дерева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Метизы и крепеж</a:t>
            </a:r>
            <a:b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565A60-9406-E002-6B4B-0CE2E4D2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84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6BA261-6EC9-05D5-2AF4-AD497F2F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30</a:t>
            </a:fld>
            <a:endParaRPr lang="ru-RU"/>
          </a:p>
        </p:txBody>
      </p:sp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CCFAB317-1C1E-B1A7-2F08-42493FB6BA0A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Стейнхаус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полнотелого 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лего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кирпича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5010055093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Inter"/>
              </a:rPr>
              <a:t>171507,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Кимры, ул. Дмитрия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Баслыка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, д. 7, лит. Л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2"/>
              </a:rPr>
              <a:t>https://stein.haus/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 err="1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info@stein.haus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(495) 543-76-66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C4AAB-DBC5-9E37-A80D-EEE1B11848C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DB3BE-8327-89A5-13A6-783F54AD9F36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116725-A09F-CD2C-DC29-CE6B3DDBC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878" y="4565438"/>
            <a:ext cx="4840684" cy="12290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F890F5-60A1-88FA-89F8-F435C21077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6099"/>
          <a:stretch/>
        </p:blipFill>
        <p:spPr>
          <a:xfrm>
            <a:off x="6666839" y="811684"/>
            <a:ext cx="4974076" cy="24007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430342-E028-9F73-F668-7821842458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 b="21456"/>
          <a:stretch/>
        </p:blipFill>
        <p:spPr>
          <a:xfrm>
            <a:off x="6666839" y="3393692"/>
            <a:ext cx="4974076" cy="28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8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26FB92-A70E-3F2E-512A-099B2828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F24C2-4D7A-2228-1A9D-3A9BA4D01BC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745FB-8014-203E-9AE6-2DDF0C63E371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8F672B6-1175-1710-09CB-98C03521592A}"/>
              </a:ext>
            </a:extLst>
          </p:cNvPr>
          <p:cNvSpPr txBox="1">
            <a:spLocks/>
          </p:cNvSpPr>
          <p:nvPr/>
        </p:nvSpPr>
        <p:spPr>
          <a:xfrm>
            <a:off x="441184" y="1096342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64F1E-5DC4-84D0-D200-B2D88A055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60" y="4690555"/>
            <a:ext cx="2267280" cy="12016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4A9D2B-39F3-509D-930E-15684FD6B2A1}"/>
              </a:ext>
            </a:extLst>
          </p:cNvPr>
          <p:cNvSpPr/>
          <p:nvPr/>
        </p:nvSpPr>
        <p:spPr>
          <a:xfrm>
            <a:off x="6298233" y="1096342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</a:t>
            </a:r>
            <a:r>
              <a:rPr lang="ru-RU" b="0" spc="-1" dirty="0">
                <a:solidFill>
                  <a:srgbClr val="252525"/>
                </a:solidFill>
                <a:highlight>
                  <a:srgbClr val="FFFFFF"/>
                </a:highlight>
                <a:latin typeface="Calibri" panose="020F0502020204030204" pitchFamily="34" charset="0"/>
                <a:ea typeface="Jost" pitchFamily="2" charset="-52"/>
              </a:rPr>
              <a:t>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еплоизоляционного материала на основе вспененного полиэтилена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5F1F6-4041-BCC3-D940-7CE2AD8DF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81" y="4922329"/>
            <a:ext cx="2567344" cy="11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E6089E-DD30-62A5-310D-E9DA65EB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233CB-A4CA-367F-611C-0198396B5772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52FB3-20D5-3B78-C903-A32F4137B7BE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9C486E1-ACFF-121C-BA9F-5699C3C55058}"/>
              </a:ext>
            </a:extLst>
          </p:cNvPr>
          <p:cNvSpPr/>
          <p:nvPr/>
        </p:nvSpPr>
        <p:spPr>
          <a:xfrm>
            <a:off x="6233161" y="864235"/>
            <a:ext cx="5516760" cy="542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Альстром-Мункшо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Тверь»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стеклохолст (основа для производства ПВХ-линолеума на вспененной основе) и малярный стеклохолст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6911024261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пгт Редкино, Промышленная ул., д.11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www.ahlstrom-munksjo.com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info.tver@ahlstrom-munksjo.com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(495) 644 13 50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E1B5215-1F61-C9D9-C97B-435F966F788C}"/>
              </a:ext>
            </a:extLst>
          </p:cNvPr>
          <p:cNvSpPr txBox="1">
            <a:spLocks/>
          </p:cNvSpPr>
          <p:nvPr/>
        </p:nvSpPr>
        <p:spPr>
          <a:xfrm>
            <a:off x="442079" y="864235"/>
            <a:ext cx="5751442" cy="5379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"РУСАТОМ ИЗОПЛИТ»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теплоизоляция из каменной ваты для строительства и ремонта зданий, судостроения, различных отраслей промышленности и энергетики.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6949013886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171277,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Конаковский, пгт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Изоплит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Пионерская, д. 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https://umatextermo.ru/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(800) 770-78-48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45075-FB77-0D03-9E91-355DEFB3A9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33183" r="5567" b="34034"/>
          <a:stretch/>
        </p:blipFill>
        <p:spPr>
          <a:xfrm>
            <a:off x="1340097" y="4816469"/>
            <a:ext cx="3631860" cy="13437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C9A913-F8C0-8958-C800-5ADF64D017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6216" r="9261" b="13805"/>
          <a:stretch/>
        </p:blipFill>
        <p:spPr>
          <a:xfrm>
            <a:off x="6665068" y="4814641"/>
            <a:ext cx="3891064" cy="13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4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61C83A-B34B-AEC7-373E-8FE50A1A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3F6EF-1136-0637-C656-578F3BB66FC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C555-8FA2-5BD6-B083-01607BF0B36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E386978-3BF0-D066-335C-F9AAEF4B9E61}"/>
              </a:ext>
            </a:extLst>
          </p:cNvPr>
          <p:cNvSpPr/>
          <p:nvPr/>
        </p:nvSpPr>
        <p:spPr>
          <a:xfrm>
            <a:off x="707011" y="777136"/>
            <a:ext cx="5286285" cy="530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«Нелидовский ДОК»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фанера различных сортов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691201469768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172523, Тверская область, г. Нелидово, ул. Заводская, д. 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www.neldok.ru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neldoc@rambler.ru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(48266) 5-11-05 / 8 (48266) 5-77-93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8BEA27-A8C1-58CD-188D-119EC0C0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49" y="733833"/>
            <a:ext cx="1264923" cy="780290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C240B4C7-242E-D9C1-90D1-6866F6DBE278}"/>
              </a:ext>
            </a:extLst>
          </p:cNvPr>
          <p:cNvSpPr/>
          <p:nvPr/>
        </p:nvSpPr>
        <p:spPr>
          <a:xfrm>
            <a:off x="6198706" y="777136"/>
            <a:ext cx="5349461" cy="5347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«Форекс»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6932004347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171900, Тверская область, Максатихинский район, деревня Фабрика, микрорайон Льнозавод, дом 17, строение 1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https://fanera-foreks.com/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foreks2@yandex.ru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(48253) 5-15-76, 7 (48253) 5-15-84, 7 (920) 197-53-54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D2D458-ADF7-DAF9-A373-34B6538B7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10" y="733833"/>
            <a:ext cx="2140231" cy="6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85C9A6-DB61-BA22-C1BE-51F51EC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E7580-5925-8BCD-4912-ED3377D53B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760DA-CD52-BE65-916C-3CC6172133A4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24F6DF9-B60B-EAAB-92FC-419AB4F85283}"/>
              </a:ext>
            </a:extLst>
          </p:cNvPr>
          <p:cNvSpPr/>
          <p:nvPr/>
        </p:nvSpPr>
        <p:spPr>
          <a:xfrm>
            <a:off x="279400" y="928851"/>
            <a:ext cx="5554871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BCE55070-A48C-01BF-11C8-68EC8319D45E}"/>
              </a:ext>
            </a:extLst>
          </p:cNvPr>
          <p:cNvSpPr/>
          <p:nvPr/>
        </p:nvSpPr>
        <p:spPr>
          <a:xfrm>
            <a:off x="6357731" y="928851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«АКМО»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кроме профилированных, толщиной более 6 мм, непропитанные железнодорожные и трамвайные шпалы из древесины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6912007163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Нелидовский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Глазова, д. 15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https://akmo.ru/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 akmo@akmo.ru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(48266) 5-53-91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CC1441-EEFA-43DD-E36F-42867FAB1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580" y="5204659"/>
            <a:ext cx="3170510" cy="84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26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37B9D9-CCF1-AEF4-204A-C3689974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49EE-8636-2F54-7BA8-7C3C83C4E32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0CBC8-8FA6-F624-75A0-8DA84A4424A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7E8CBD3A-2E9F-2465-6F72-D9AB06A7B093}"/>
              </a:ext>
            </a:extLst>
          </p:cNvPr>
          <p:cNvSpPr/>
          <p:nvPr/>
        </p:nvSpPr>
        <p:spPr>
          <a:xfrm>
            <a:off x="658149" y="882186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77289E-B67C-F448-C7BE-1BCE6FECF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07" y="5070235"/>
            <a:ext cx="2360578" cy="900424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684EDC8F-0488-3BCC-3F34-D8DDD676E07E}"/>
              </a:ext>
            </a:extLst>
          </p:cNvPr>
          <p:cNvSpPr/>
          <p:nvPr/>
        </p:nvSpPr>
        <p:spPr>
          <a:xfrm>
            <a:off x="6265510" y="882186"/>
            <a:ext cx="5372652" cy="5503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Рябеево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шпон, фанера, деревянные плиты  и панели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6950117495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170028,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Коминтерна, д. 42, кабинет 4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</a:t>
            </a:r>
            <a:r>
              <a:rPr lang="ru-RU" u="sng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рябеево.рф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ryabeevo.plywood@gmail.com</a:t>
            </a:r>
            <a:endParaRPr lang="en-US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+7 (48253) 2-15-20, +7 (48253) 2-17-36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11ACC4-8981-DE7D-9BDA-CB07647F9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534" y="4868745"/>
            <a:ext cx="2302805" cy="11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EB5781-68F7-3E00-6116-FB1A522A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6E426-197C-0284-6415-A4A4B0FC7F89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1DA55-EEF3-EC35-5278-9E55E8D2EC51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71476A69-8407-AC1D-7408-424ACCC402DB}"/>
              </a:ext>
            </a:extLst>
          </p:cNvPr>
          <p:cNvSpPr/>
          <p:nvPr/>
        </p:nvSpPr>
        <p:spPr>
          <a:xfrm>
            <a:off x="6319140" y="915457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«Новые технологии»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фанеры березовой, влагостойкой</a:t>
            </a:r>
          </a:p>
          <a:p>
            <a:endParaRPr lang="ru-RU" sz="1800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6916016190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171843, Тверская Область, г. Удомля, ул. Школьная, д.9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https://rlfanera.ru/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sales@rlfanera.ru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u="none" strike="noStrike" dirty="0">
                <a:effectLst/>
                <a:latin typeface="Calibri" panose="020F0502020204030204" pitchFamily="34" charset="0"/>
                <a:ea typeface="Jost" pitchFamily="2" charset="-52"/>
              </a:rPr>
              <a:t>8 (4822) 65-01-86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B75647-0271-AED3-90B7-9854F2777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17" y="4661911"/>
            <a:ext cx="1904666" cy="1537993"/>
          </a:xfrm>
          <a:prstGeom prst="rect">
            <a:avLst/>
          </a:prstGeom>
        </p:spPr>
      </p:pic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1311B171-5E61-0E3E-A277-8A28493B077A}"/>
              </a:ext>
            </a:extLst>
          </p:cNvPr>
          <p:cNvSpPr/>
          <p:nvPr/>
        </p:nvSpPr>
        <p:spPr>
          <a:xfrm>
            <a:off x="374357" y="915766"/>
            <a:ext cx="5498505" cy="583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679FB4E4-35D4-CA01-B0F4-C9D19DB09CB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280525" y="5280943"/>
            <a:ext cx="1686167" cy="66656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35849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9D3F12-C9E9-3CC0-3FCE-C198BCC1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57E40-CC11-3BB2-E80C-C842380F3F81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AA998-B470-B0C4-33ED-AC1E12B49AE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16A852C-E203-C6FA-472E-7623C3660016}"/>
              </a:ext>
            </a:extLst>
          </p:cNvPr>
          <p:cNvSpPr txBox="1">
            <a:spLocks/>
          </p:cNvSpPr>
          <p:nvPr/>
        </p:nvSpPr>
        <p:spPr>
          <a:xfrm>
            <a:off x="576754" y="1074332"/>
            <a:ext cx="5174974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«Завод Стропил»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6950251405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13, офис 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https://zavodstropil.ru/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woodland.ooo@yandex.ru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B8D4C7-64D4-B77E-EC87-8CB75C2C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99" y="4912468"/>
            <a:ext cx="2863284" cy="9435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02AF00-CC81-2D27-3D65-A73A54D34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27" y="878824"/>
            <a:ext cx="5172266" cy="2588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E0A9AA-ACFA-F2F7-E4C6-2FCC7F66A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4" y="3519834"/>
            <a:ext cx="5023372" cy="2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1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B4ADD9-806B-6283-FFC0-91E395C6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A5468-1125-1091-AAF2-793ADB86C19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30AAF-D882-8274-FD1C-46F5575EEEB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1D50651A-C555-2C21-4C66-321ADCA12024}"/>
              </a:ext>
            </a:extLst>
          </p:cNvPr>
          <p:cNvSpPr/>
          <p:nvPr/>
        </p:nvSpPr>
        <p:spPr>
          <a:xfrm>
            <a:off x="590506" y="889954"/>
            <a:ext cx="5132114" cy="507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«ТВЕРЬИНТЕРЛЕС»</a:t>
            </a:r>
          </a:p>
          <a:p>
            <a:pPr algn="just"/>
            <a:endParaRPr lang="ru-RU" sz="1800" b="1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Компания осуществляет заготовку и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переработку древесины</a:t>
            </a:r>
          </a:p>
          <a:p>
            <a:pPr algn="just"/>
            <a:endParaRPr lang="ru-RU" sz="1800" b="1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:6939011745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172200, Тверская Область,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Селижаровский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Inter"/>
              </a:rPr>
              <a:t>м.о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., пгт. Селижарово, ул. Ленина, д. 116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http://seligles.ru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PT Sans" panose="020B0503020203020204" pitchFamily="34" charset="-52"/>
                <a:hlinkClick r:id="rId4"/>
              </a:rPr>
              <a:t>seligles@mail.ru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7 (48269) 2-55-02</a:t>
            </a:r>
            <a:endParaRPr lang="ru-RU" sz="18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0D42FC-4CB1-7A31-AEC8-B9C8D366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15" y="4582006"/>
            <a:ext cx="1627964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7D2E1B65-6ADA-2FC9-38C2-9C5A04F6A88F}"/>
              </a:ext>
            </a:extLst>
          </p:cNvPr>
          <p:cNvSpPr txBox="1">
            <a:spLocks/>
          </p:cNvSpPr>
          <p:nvPr/>
        </p:nvSpPr>
        <p:spPr>
          <a:xfrm>
            <a:off x="6172200" y="889954"/>
            <a:ext cx="4876799" cy="5505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11B245-2781-7703-A99D-FFD208711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68" y="4622270"/>
            <a:ext cx="1620462" cy="16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57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EF667C-551D-6D3D-2726-845D2A06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ECB2B-C8D7-7341-EE68-145A71CE864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A8804-BBBC-14AB-42E4-367000091D2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0C3DB39-6BB1-7366-6FCC-2ECA88F35808}"/>
              </a:ext>
            </a:extLst>
          </p:cNvPr>
          <p:cNvSpPr/>
          <p:nvPr/>
        </p:nvSpPr>
        <p:spPr>
          <a:xfrm>
            <a:off x="822693" y="1038980"/>
            <a:ext cx="5071211" cy="4658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«Лагуна»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6901023357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171720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Тверская Область, г. Весьегонск, ул. Советская, д. 114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ooolaguna@inbox.ru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 +7 (48264) 2-11-32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2FF597-0F63-2000-71C2-5AE45640F544}"/>
              </a:ext>
            </a:extLst>
          </p:cNvPr>
          <p:cNvSpPr/>
          <p:nvPr/>
        </p:nvSpPr>
        <p:spPr>
          <a:xfrm>
            <a:off x="6298098" y="1038980"/>
            <a:ext cx="4937635" cy="497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«Лесокомбинат»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 (доска, брус, брусок), круглый лес (сосна, ель, береза, осина)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6911030057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171894, Тверская обл., Лесной р-он, с.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Сорогожское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ул. Советская, д.23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https://lesokombinat69.ru</a:t>
            </a:r>
            <a:endParaRPr lang="en-US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100lesov@inbox.ru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(482) 717-42-23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9AD4A-496F-F2DD-1AD9-060D27A95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480" y="4968516"/>
            <a:ext cx="874869" cy="6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керамзитовый гравий, сухие смеси, щебень,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F71D3-DEEF-C4C4-ABED-C6F137DFE20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45055" y="828385"/>
            <a:ext cx="2470680" cy="67932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35FD8AE-397A-883B-E336-1A053D22BF30}"/>
              </a:ext>
            </a:extLst>
          </p:cNvPr>
          <p:cNvSpPr txBox="1">
            <a:spLocks/>
          </p:cNvSpPr>
          <p:nvPr/>
        </p:nvSpPr>
        <p:spPr>
          <a:xfrm>
            <a:off x="5975705" y="952749"/>
            <a:ext cx="5903949" cy="5334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«ЖБИ»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строительные материалы и конструкции: железобетонные (более 140 наименований), сборные панельные дома 135-й серии (1, 2 и 3-х этажные), изделия из пенополистирола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полистиролбетона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изделия городского и приусадебного благоустройства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6906012831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171980, Тверская обл., г. Бежецк, пос. Северный, дом 3, кабинет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http:/bjbi.ru/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comer@bjbi.ru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(48231) 5-85-01, 8 (910) 534-65-93</a:t>
            </a:r>
          </a:p>
        </p:txBody>
      </p:sp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F1A83FEC-310D-2317-797D-F57582E2265E}"/>
              </a:ext>
            </a:extLst>
          </p:cNvPr>
          <p:cNvPicPr/>
          <p:nvPr/>
        </p:nvPicPr>
        <p:blipFill rotWithShape="1">
          <a:blip r:embed="rId8"/>
          <a:srcRect l="2820" r="5388" b="9500"/>
          <a:stretch/>
        </p:blipFill>
        <p:spPr>
          <a:xfrm>
            <a:off x="10031593" y="825849"/>
            <a:ext cx="1659833" cy="88092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79025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138650-8995-03DD-5160-088AA1B0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0B131-E3EF-043C-F42E-CF9E2716196A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78BBD-B80C-5086-1FE5-F8470500D9F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0FCD6A-673E-B8B6-3004-9CAD8ECA4166}"/>
              </a:ext>
            </a:extLst>
          </p:cNvPr>
          <p:cNvSpPr txBox="1">
            <a:spLocks/>
          </p:cNvSpPr>
          <p:nvPr/>
        </p:nvSpPr>
        <p:spPr>
          <a:xfrm>
            <a:off x="930613" y="803617"/>
            <a:ext cx="5569224" cy="5398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«ЛПХ «СИЯНИЕ»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полный цикл по заготовке и глубокой переработке древесины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6922003175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172630, Тверская Область,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Западнодвинский, пгт Старая Торопа,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Комсомольская,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http://lph-siyanie.ru/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+7(495)287-76-66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lph@siyanie.ru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B0DBEA-93BC-9A6F-3C69-31CCFF85D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280" y="4771778"/>
            <a:ext cx="2493882" cy="1076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290A15-D76E-E4B3-7062-356308020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2460" y="1246379"/>
            <a:ext cx="66389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9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598E71-1B88-3208-8472-48BFF8A5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DC746-4B92-D5BC-4535-453173FC07A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C836C-20FB-BB61-C5AA-0F832907234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38D68AF-E27E-DEC0-1E55-05E79E4B6154}"/>
              </a:ext>
            </a:extLst>
          </p:cNvPr>
          <p:cNvSpPr txBox="1">
            <a:spLocks/>
          </p:cNvSpPr>
          <p:nvPr/>
        </p:nvSpPr>
        <p:spPr>
          <a:xfrm>
            <a:off x="477079" y="883313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«ДОРХАН 21 ВЕК - СЕЛИГЕР»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подвижных ограждающих конструкций, металлоконструкций, блочно-модульных зданий и сэндвич панелей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6913015992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172730, Тверская область, город Осташков, Загородная ул., д. 57-и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https://doorhan.ru/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info@doorhan.ru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933-24-33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3BAF1-4159-E1B0-CC3A-893999C26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3313"/>
            <a:ext cx="5612847" cy="18701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ED436-DF05-B7E8-5878-11903C291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3243700"/>
            <a:ext cx="7292009" cy="27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78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17A74-A5BE-9C14-7984-D6D8CC29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386B0-AB6A-728A-9485-0928D9D36C6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E5578-0A99-869E-973D-E8C1237FC9F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57CA99DD-9A02-F0DD-F6C5-559AAC51B9CE}"/>
              </a:ext>
            </a:extLst>
          </p:cNvPr>
          <p:cNvSpPr/>
          <p:nvPr/>
        </p:nvSpPr>
        <p:spPr>
          <a:xfrm>
            <a:off x="516232" y="1037340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E7EA8751-433F-B6EE-9145-737560E9B36F}"/>
              </a:ext>
            </a:extLst>
          </p:cNvPr>
          <p:cNvSpPr/>
          <p:nvPr/>
        </p:nvSpPr>
        <p:spPr>
          <a:xfrm>
            <a:off x="5784574" y="1037340"/>
            <a:ext cx="5511800" cy="519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«Бельские двери»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строительные конструкции и столярных изделий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6918002235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172530, Тверская область, Бельский район, город Белый, улица Строителей, 10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https://beldveri.ru/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beldveri@mail.ru 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(48250) 2-25-49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61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2DF5B6-F177-9E81-3DC5-569B41D4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741C2-CC18-9AE5-0AF0-EC5EEB1733A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58A20-D135-A8FC-FC6E-DBF7615DFCD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83D6C8D-D63C-FFBA-ACC2-1502ABE14529}"/>
              </a:ext>
            </a:extLst>
          </p:cNvPr>
          <p:cNvSpPr txBox="1">
            <a:spLocks/>
          </p:cNvSpPr>
          <p:nvPr/>
        </p:nvSpPr>
        <p:spPr>
          <a:xfrm>
            <a:off x="642026" y="808377"/>
            <a:ext cx="5341332" cy="543668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«Креп-Пласт»</a:t>
            </a:r>
            <a:endParaRPr lang="en-US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сотовый поликарбонат, монолитный поликарбонат, комплектующие для поликарбоната, расчет поликарбоната, теплицы, капельный полив,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термоприводы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санузлы/душевые дачные</a:t>
            </a:r>
            <a:endParaRPr lang="en-US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7200" spc="-1" dirty="0">
                <a:solidFill>
                  <a:srgbClr val="111111"/>
                </a:solidFill>
                <a:latin typeface="Calibri" panose="020F0502020204030204" pitchFamily="34" charset="0"/>
                <a:ea typeface="Jost" pitchFamily="2" charset="-52"/>
              </a:rPr>
              <a:t>7716874450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115477, город Москва, Промышленная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4 стр. 1, этаж 1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IV, комната № 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72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https://kinplast.ru/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72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info@kin.su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909-85-00</a:t>
            </a: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64CE41A-D161-511A-6ED3-5554FC100AC3}"/>
              </a:ext>
            </a:extLst>
          </p:cNvPr>
          <p:cNvPicPr/>
          <p:nvPr/>
        </p:nvPicPr>
        <p:blipFill>
          <a:blip r:embed="rId5"/>
          <a:srcRect t="36280" b="33917"/>
          <a:stretch/>
        </p:blipFill>
        <p:spPr>
          <a:xfrm>
            <a:off x="2083794" y="5188117"/>
            <a:ext cx="2215053" cy="950849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A7A4B836-2C3B-E6DD-8357-D10A195CD5F9}"/>
              </a:ext>
            </a:extLst>
          </p:cNvPr>
          <p:cNvSpPr/>
          <p:nvPr/>
        </p:nvSpPr>
        <p:spPr>
          <a:xfrm>
            <a:off x="6208644" y="808377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«Гарант»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межкомнатные двери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6912007967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Нелидовский,</a:t>
            </a:r>
          </a:p>
          <a:p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Чайковского, д. 11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http://dverygarant.ru/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garant_doors@mail.ru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pekol.2000@mail.ru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(48266) 5-29-61</a:t>
            </a: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A5237-A25F-F299-2C67-906DD7555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846" y="5333965"/>
            <a:ext cx="1218964" cy="369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63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8F1ACB-B91E-8149-E39F-34EFABC1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2322E-0807-661B-8741-D4895BC13C3B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0FBAB-66D0-BB7F-DC09-2D152F8BE26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F083D87-E9AB-3766-F65D-86B7C7E5B0E1}"/>
              </a:ext>
            </a:extLst>
          </p:cNvPr>
          <p:cNvSpPr/>
          <p:nvPr/>
        </p:nvSpPr>
        <p:spPr>
          <a:xfrm>
            <a:off x="301301" y="915434"/>
            <a:ext cx="5720120" cy="524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«Софья»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межкомнатные двери, межкомнатные перегородки, системы открывания, скрытые двери, стеклянные двери, реечные перегородки, фурнитура, отделка стен, зеркала, плинтусы</a:t>
            </a: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6913006557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172746, Тверская область, г. Осташков, д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Свапуще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Центральная ул., д.1 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https://sofiadoors.com/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support@sofiadoors.com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5"/>
              </a:rPr>
              <a:t>ooosofia@mail.ru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775-34-58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20828-F2F4-A632-A9F4-D287113EB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76" y="5252936"/>
            <a:ext cx="4377440" cy="43774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51A8A39-3A84-88FA-0EA6-F6293474A05E}"/>
              </a:ext>
            </a:extLst>
          </p:cNvPr>
          <p:cNvSpPr txBox="1">
            <a:spLocks/>
          </p:cNvSpPr>
          <p:nvPr/>
        </p:nvSpPr>
        <p:spPr>
          <a:xfrm>
            <a:off x="6319996" y="915434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«Доминанта»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Пластиковые, алюминиевые окна; межкомнатные, входные двери; фасадное остекление, напольные покрытия, дома из бруса и др.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6950082309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г. Тверь, ул. Индустриальная, д. 13б стр. 7, оф. 31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https://tmk-company.ru/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glavbuh@tmk-company.ru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8-800-555-93-25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16E904-CBD7-26D0-3563-50BC2D23F1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0" t="7759" r="62136" b="80896"/>
          <a:stretch/>
        </p:blipFill>
        <p:spPr>
          <a:xfrm>
            <a:off x="7442258" y="4907349"/>
            <a:ext cx="2691910" cy="11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45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1C5C570-C14C-10B3-DAC2-16B0232E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1318A-97B2-E55A-4DD1-423A5B07B01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Метизы и крепёж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2203E-8255-7850-DCE2-F5AC5F11542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88D5487-7F5F-09AB-D3DA-23A9D083EF28}"/>
              </a:ext>
            </a:extLst>
          </p:cNvPr>
          <p:cNvSpPr txBox="1">
            <a:spLocks/>
          </p:cNvSpPr>
          <p:nvPr/>
        </p:nvSpPr>
        <p:spPr>
          <a:xfrm>
            <a:off x="687728" y="859069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Металит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крепежа, метизов и металлоизделий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5007108549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область, г. Кимры, ул. Орджоникидзе, 68Г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https://pkmetalit.ru/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infopkmetalit@mail.ru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(906) 653 16 46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2D605A-C967-47B7-1A48-8A0F57A7B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1" b="27188"/>
          <a:stretch/>
        </p:blipFill>
        <p:spPr>
          <a:xfrm>
            <a:off x="1242731" y="4815191"/>
            <a:ext cx="3826428" cy="112258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BBA1019-0A26-D013-D502-69316FAA6978}"/>
              </a:ext>
            </a:extLst>
          </p:cNvPr>
          <p:cNvSpPr txBox="1">
            <a:spLocks/>
          </p:cNvSpPr>
          <p:nvPr/>
        </p:nvSpPr>
        <p:spPr>
          <a:xfrm>
            <a:off x="6567839" y="859069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«АНКЕР69»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крепежных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6910021691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5"/>
              </a:rPr>
              <a:t>http://anker69.ru/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zakaz@anker69.ru</a:t>
            </a:r>
            <a:endParaRPr lang="ru-RU" sz="1800" cap="all" dirty="0">
              <a:solidFill>
                <a:srgbClr val="333333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8-800-700-06-82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23E3A-F153-9F73-FAD9-66CCDC9A3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46" y="4503994"/>
            <a:ext cx="1667334" cy="16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8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B7A14C-75F3-CB92-4A5B-8250C203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F5243-C302-5E5D-B100-3B2F1FE3B652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Метизы и крепёж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2544E-4C0F-EEC7-2069-85682BF143A4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7EEB2CE-0632-3AF5-026D-A2330B3A9831}"/>
              </a:ext>
            </a:extLst>
          </p:cNvPr>
          <p:cNvSpPr txBox="1">
            <a:spLocks/>
          </p:cNvSpPr>
          <p:nvPr/>
        </p:nvSpPr>
        <p:spPr>
          <a:xfrm>
            <a:off x="687728" y="859069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Билар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крепежных элементов и систем фальшполов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6950030205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170017, Тверская область, город Тверь, ул. Бочкина, д. 13 стр. 1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https://bilar.ru/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sale@bilar.ru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78-77-88</a:t>
            </a: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20016F-999E-A42D-955E-ACC9B8716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4655982"/>
            <a:ext cx="1515346" cy="1515346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DC627739-94C7-986B-48C6-8D643B35C89F}"/>
              </a:ext>
            </a:extLst>
          </p:cNvPr>
          <p:cNvSpPr txBox="1">
            <a:spLocks/>
          </p:cNvSpPr>
          <p:nvPr/>
        </p:nvSpPr>
        <p:spPr>
          <a:xfrm>
            <a:off x="6567839" y="862104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«Метизный завод»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метизов, тарельчатых пружин, деталей для машиностроения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6912011988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172521, Тверская обл., г. Нелидово, ул. Машиностроителей, д. 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https://mzavod69.ru/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ooomz@yandex.ru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(800) 700-04-52</a:t>
            </a: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0065D4-E89E-0116-E8EF-5C49493B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85" y="4813580"/>
            <a:ext cx="27908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4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67A19-0450-7EE9-A249-FB24C4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79" y="2027583"/>
            <a:ext cx="6867940" cy="28028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2. Финишная отделка, материалы и изделия для внутренних работ и интерьера</a:t>
            </a:r>
            <a:br>
              <a:rPr lang="ru-RU" sz="3600" b="1" i="1" dirty="0">
                <a:solidFill>
                  <a:srgbClr val="5D597F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6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FC1CD8-C7E5-7401-7748-6897BC08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9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AB3E46-7188-B9F3-46DC-E1EA1726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6B45E-FAAF-DF31-8243-C1FFF9EC9223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F1122-EF86-0F0C-697F-C278491D9D1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03ED98A-EC9A-92B0-6D61-DEFD5D06039C}"/>
              </a:ext>
            </a:extLst>
          </p:cNvPr>
          <p:cNvSpPr/>
          <p:nvPr/>
        </p:nvSpPr>
        <p:spPr>
          <a:xfrm>
            <a:off x="563992" y="1387642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«Белый Камень»</a:t>
            </a:r>
            <a:endParaRPr lang="ru-RU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каменные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слэбы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любой толщины из блоков натурального камня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7733906769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121552, город Москва, Островная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2,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офис 248, д. 51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https://pietrabianca.ru/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info@pietrabianca.ru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(495) 739-38-80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E0B6C-7FE6-C516-FFFB-E71F1A52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66" y="706695"/>
            <a:ext cx="3292403" cy="2339931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B976688F-17B7-AF28-280A-517E4DBC4C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867728" y="3222069"/>
            <a:ext cx="4760280" cy="3173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97148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B54C5B-D7BE-EB15-7215-8A87EAEE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9C7180-4EA3-48E0-C032-3C9CE917ABA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5519908-24EE-C622-B9AC-3AE603C2C733}"/>
              </a:ext>
            </a:extLst>
          </p:cNvPr>
          <p:cNvSpPr txBox="1">
            <a:spLocks/>
          </p:cNvSpPr>
          <p:nvPr/>
        </p:nvSpPr>
        <p:spPr>
          <a:xfrm>
            <a:off x="320040" y="828385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7035DAC-F5FB-E23E-4CC7-379B86EC9800}"/>
              </a:ext>
            </a:extLst>
          </p:cNvPr>
          <p:cNvPicPr/>
          <p:nvPr/>
        </p:nvPicPr>
        <p:blipFill>
          <a:blip r:embed="rId5"/>
          <a:srcRect l="12378" t="36803" r="10346" b="37354"/>
          <a:stretch/>
        </p:blipFill>
        <p:spPr>
          <a:xfrm>
            <a:off x="3816627" y="702563"/>
            <a:ext cx="2077528" cy="74855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408ABA0-9858-A1D2-E3D0-A00BB6336E9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600C140C-179A-58FB-63C5-8D84EF2A020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BF010-793B-1023-2EA3-E78633AB1939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221699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3E80AF-C79C-CCF4-7F45-55BF556A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</a:t>
            </a:fld>
            <a:endParaRPr lang="ru-RU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3D38C7FB-94D6-1A57-C46A-5154967A9277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6E4B2-29BB-2E71-3091-0C3AEE538B9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896A1CFB-39F1-46B3-E40D-A699F8F775B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455305" y="591250"/>
            <a:ext cx="1286280" cy="117288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EA33AC3-4DA0-5AE0-2E7E-CF78BD9A46ED}"/>
              </a:ext>
            </a:extLst>
          </p:cNvPr>
          <p:cNvSpPr txBox="1">
            <a:spLocks/>
          </p:cNvSpPr>
          <p:nvPr/>
        </p:nvSpPr>
        <p:spPr>
          <a:xfrm>
            <a:off x="668513" y="949899"/>
            <a:ext cx="5307192" cy="54673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Тверьспецстрой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- ЖБИ»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 изделия для круглых колодцев, водопровода и канализации, ж/б тюбинги, дорожные плиты, плиты перекрытия камер, лотков, плиты забора, фундаментные блоки ФБС, пенобетонные блоки, пустотные плиты перекрытия, сваи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6901035338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 Перемерки Большие, д.42 к.2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https://tccgbi.ru/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tccgbi@bk.ru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 8 (4822) 34-42-52, 8 (4822) 48-30-09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AB4B-68A1-9CD8-151A-20C14A64482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</p:spTree>
    <p:extLst>
      <p:ext uri="{BB962C8B-B14F-4D97-AF65-F5344CB8AC3E}">
        <p14:creationId xmlns:p14="http://schemas.microsoft.com/office/powerpoint/2010/main" val="1471889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6DA82D-6A33-6163-7E7D-98B882F1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2098A-2121-AE92-F4EA-90DC6D5F721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301E489-E4C1-19F6-F6A4-9E3248F01C9E}"/>
              </a:ext>
            </a:extLst>
          </p:cNvPr>
          <p:cNvSpPr/>
          <p:nvPr/>
        </p:nvSpPr>
        <p:spPr>
          <a:xfrm>
            <a:off x="565920" y="1084020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B710D95-96C4-9BB1-EC66-108A80263E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7011" y="5096147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75C3CEAC-5D37-6C04-671E-A0DA316262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92588" y="5096147"/>
            <a:ext cx="1901880" cy="63504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1ACA76C1-BA13-0A54-C71A-AEE620AFFAC3}"/>
              </a:ext>
            </a:extLst>
          </p:cNvPr>
          <p:cNvSpPr/>
          <p:nvPr/>
        </p:nvSpPr>
        <p:spPr>
          <a:xfrm>
            <a:off x="6272679" y="1084019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8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369E9-B0C3-2E8E-6624-D7A71CBA2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1" y="5001934"/>
            <a:ext cx="1833438" cy="866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8B410-2409-7217-3D9F-59B7EA1780DD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335858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06958B-AF9C-161F-04F2-02F55780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76C05-CA7C-4188-AFE8-64573588502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DEF7344-9E3D-F9E6-FD9D-BC9A7063D172}"/>
              </a:ext>
            </a:extLst>
          </p:cNvPr>
          <p:cNvSpPr txBox="1">
            <a:spLocks/>
          </p:cNvSpPr>
          <p:nvPr/>
        </p:nvSpPr>
        <p:spPr>
          <a:xfrm>
            <a:off x="642026" y="808377"/>
            <a:ext cx="5341332" cy="543668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«Креп-Пласт»</a:t>
            </a:r>
            <a:endParaRPr lang="en-US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сотовый поликарбонат, монолитный поликарбонат, комплектующие для поликарбоната, расчет поликарбоната, теплицы, капельный полив,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термоприводы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санузлы/душевые дачные</a:t>
            </a:r>
            <a:endParaRPr lang="en-US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7200" spc="-1" dirty="0">
                <a:solidFill>
                  <a:srgbClr val="111111"/>
                </a:solidFill>
                <a:latin typeface="Calibri" panose="020F0502020204030204" pitchFamily="34" charset="0"/>
                <a:ea typeface="Jost" pitchFamily="2" charset="-52"/>
              </a:rPr>
              <a:t>7716874450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115477, город Москва, Промышленная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4 стр. 1, этаж 1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IV, комната № 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72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https://kinplast.ru/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72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info@kin.su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909-85-00</a:t>
            </a: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CE5C8E82-EB2F-01CA-9F7D-E935F2C666EE}"/>
              </a:ext>
            </a:extLst>
          </p:cNvPr>
          <p:cNvPicPr/>
          <p:nvPr/>
        </p:nvPicPr>
        <p:blipFill>
          <a:blip r:embed="rId5"/>
          <a:srcRect t="36280" b="33917"/>
          <a:stretch/>
        </p:blipFill>
        <p:spPr>
          <a:xfrm>
            <a:off x="2083794" y="5188117"/>
            <a:ext cx="2215053" cy="950849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09374-36D8-AE07-0049-37CAD8E6BCCE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DDEC59FB-10EE-BCDE-F06E-06CFE0900E1D}"/>
              </a:ext>
            </a:extLst>
          </p:cNvPr>
          <p:cNvSpPr/>
          <p:nvPr/>
        </p:nvSpPr>
        <p:spPr>
          <a:xfrm>
            <a:off x="6208644" y="808377"/>
            <a:ext cx="5234648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«ПМК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Calibri" panose="020F0502020204030204" pitchFamily="34" charset="0"/>
                <a:ea typeface="Jost" pitchFamily="2" charset="-52"/>
              </a:rPr>
              <a:t>Производство лестниц</a:t>
            </a:r>
          </a:p>
          <a:p>
            <a:endParaRPr lang="ru-RU" b="0" i="0" dirty="0">
              <a:effectLst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u="sng" dirty="0">
                <a:effectLst/>
                <a:latin typeface="Calibri" panose="020F0502020204030204" pitchFamily="34" charset="0"/>
                <a:ea typeface="Jost" pitchFamily="2" charset="-52"/>
              </a:rPr>
              <a:t>6950147549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pPr algn="l"/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170006, Тверская область, город Тверь, Бежецкое шоссе, 130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  <a:hlinkClick r:id="rId6"/>
              </a:rPr>
              <a:t>https://lestv.ru/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mail@lestv.ru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8 (4822) 75-24-70</a:t>
            </a:r>
          </a:p>
          <a:p>
            <a:pPr>
              <a:lnSpc>
                <a:spcPct val="150000"/>
              </a:lnSpc>
            </a:pP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45E9C4-1E5F-98C2-1B68-23C2E63F7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41" y="4582014"/>
            <a:ext cx="2695653" cy="16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6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CB0917-5966-89D1-A75D-78E8747C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4E915-50B2-02DB-CB9D-135E3B4F63B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0958A-7831-5D72-605F-9B2E5B362813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F901D3F8-7F24-B571-0EC6-6F2A3CA6DF04}"/>
              </a:ext>
            </a:extLst>
          </p:cNvPr>
          <p:cNvSpPr/>
          <p:nvPr/>
        </p:nvSpPr>
        <p:spPr>
          <a:xfrm>
            <a:off x="516232" y="1037340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C2CD6989-9041-E952-F484-A82EB4F689A1}"/>
              </a:ext>
            </a:extLst>
          </p:cNvPr>
          <p:cNvSpPr/>
          <p:nvPr/>
        </p:nvSpPr>
        <p:spPr>
          <a:xfrm>
            <a:off x="5784574" y="1037340"/>
            <a:ext cx="5511800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«Бельские двери»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строительные конструкции из столярных изделий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6918002235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172530, Тверская область, Бельский район, город Белый, улица Строителей, 10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https://beldveri.ru/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beldveri@mail.ru 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(48250) 2-25-49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89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AC64F1-EA20-7E65-BBC6-E176C367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B4114-DDDA-6138-CA5F-DDC8557008D4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7CB09-DEB6-873A-9E4F-6EA4594BEE3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9AEAB33A-5EF7-E87A-7AF6-1D1DA468F109}"/>
              </a:ext>
            </a:extLst>
          </p:cNvPr>
          <p:cNvSpPr/>
          <p:nvPr/>
        </p:nvSpPr>
        <p:spPr>
          <a:xfrm>
            <a:off x="301301" y="915434"/>
            <a:ext cx="5720120" cy="524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«Софья»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межкомнатные двери, межкомнатные перегородки, системы открывания, скрытые двери, стеклянные двери, реечные перегородки, фурнитура, отделка стен, зеркала, плинтусы</a:t>
            </a: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6913006557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172746, Тверская область, г. Осташков, д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Свапуще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Центральная ул., д.1 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https://sofiadoors.com/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support@sofiadoors.com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5"/>
              </a:rPr>
              <a:t>ooosofia@mail.ru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775-34-58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C4C665-0BA9-38F5-3869-C04B61330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76" y="5252936"/>
            <a:ext cx="4377440" cy="437744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1E778F7E-067F-9243-B733-6511FA32484B}"/>
              </a:ext>
            </a:extLst>
          </p:cNvPr>
          <p:cNvSpPr/>
          <p:nvPr/>
        </p:nvSpPr>
        <p:spPr>
          <a:xfrm>
            <a:off x="6170581" y="915434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«Гарант»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межкомнатные двери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6912007967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Нелидовский,</a:t>
            </a:r>
          </a:p>
          <a:p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Чайковского, д. 11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http://dverygarant.ru/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9"/>
              </a:rPr>
              <a:t>garant_doors@mail.ru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10"/>
              </a:rPr>
              <a:t>pekol.2000@mail.ru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(48266) 5-29-61</a:t>
            </a: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CDD593-E32A-9D04-5585-500ED438A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846" y="5333965"/>
            <a:ext cx="1218964" cy="369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420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3E1EE-1036-9055-094D-8379DE5B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3" y="149086"/>
            <a:ext cx="7156174" cy="3389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3. Инженерные сети и инфраструктура: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  <a:endParaRPr lang="ru-RU" sz="21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59ABD5-C939-05B5-940C-FE9C2470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37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793594-B433-1EEF-72F2-2ADE0925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B8CAC-617F-31E6-09FA-830BEA0809AD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6CB1B-674E-BB98-1038-9FC0BCCB259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F135583-E412-9C83-DDBE-1BF1D9A7087F}"/>
              </a:ext>
            </a:extLst>
          </p:cNvPr>
          <p:cNvSpPr txBox="1">
            <a:spLocks/>
          </p:cNvSpPr>
          <p:nvPr/>
        </p:nvSpPr>
        <p:spPr>
          <a:xfrm>
            <a:off x="364971" y="728991"/>
            <a:ext cx="5445868" cy="49617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ЛИХОСЛАВЛЬСКИЙ ЗАВОД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«СВЕТОТЕХНИКА»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оборудование, светильники, прожекторы, пускорегулирующие аппараты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6931000029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171210, Тверская обл., г. Лихославль, ул. Первомайская, д. 51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https://bl-g.ru/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4"/>
              </a:rPr>
              <a:t>galad.ru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info@bl-g.ru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(48261) 3-59-04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7B728-3CD4-E9D3-0E25-4D42019EE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21762" r="9627" b="20813"/>
          <a:stretch/>
        </p:blipFill>
        <p:spPr>
          <a:xfrm>
            <a:off x="1867433" y="4911799"/>
            <a:ext cx="2088165" cy="1143099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C5311814-147C-3618-735B-3D7D17840AC1}"/>
              </a:ext>
            </a:extLst>
          </p:cNvPr>
          <p:cNvSpPr txBox="1">
            <a:spLocks/>
          </p:cNvSpPr>
          <p:nvPr/>
        </p:nvSpPr>
        <p:spPr>
          <a:xfrm>
            <a:off x="6381163" y="727106"/>
            <a:ext cx="5135217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«ЭЛЕКТРОЛАЙТИНГ»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различные виды ламп накаливания,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термо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теплоизлучателей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6931010355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171205,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Лихославльский, пгт Калашниково,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Ленина, д. 1А,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https://kelz.ru/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(48261) 3-42-41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(48261) 3-35-15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(499) 490-66-62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ellaiting@yandex.ru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C3424E-40AA-A239-78BB-4C47FD2B4D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61" y="4782566"/>
            <a:ext cx="1475477" cy="12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5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2872B3-DF4B-565B-AE70-3F84F5F6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033E-88B4-EDCC-9A9E-0AFF9AA46CD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5D6BEB9-AE79-6F5F-E447-8C41F9829058}"/>
              </a:ext>
            </a:extLst>
          </p:cNvPr>
          <p:cNvSpPr txBox="1">
            <a:spLocks/>
          </p:cNvSpPr>
          <p:nvPr/>
        </p:nvSpPr>
        <p:spPr>
          <a:xfrm>
            <a:off x="622852" y="1101932"/>
            <a:ext cx="5194852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Тверьэлектрокабель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6950267324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Сердюковская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https://tvercable.ru/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-495-445-42-24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;8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-916-451-33-55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zakaz@tdtek.ru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D906C-2D7B-48B3-D79E-18D98E4A6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52" y="5292386"/>
            <a:ext cx="3289852" cy="73250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BCA1D0F-2401-68F2-4FD2-CF2E538238D3}"/>
              </a:ext>
            </a:extLst>
          </p:cNvPr>
          <p:cNvSpPr txBox="1">
            <a:spLocks/>
          </p:cNvSpPr>
          <p:nvPr/>
        </p:nvSpPr>
        <p:spPr>
          <a:xfrm>
            <a:off x="6374298" y="1101932"/>
            <a:ext cx="5473148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«ТВЭК»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6950154546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13,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https://tvekabel.ru/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8-495-208-31-03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info@tvekabel.ru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38490C-77E3-F01F-8CC5-89D4AF38DE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10" y="5067008"/>
            <a:ext cx="2554356" cy="95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D0ECC-4188-6770-8C02-BEF06B44426B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833348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B37CF9-655D-1E82-68CC-EFA71530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6297-CD3F-B5F5-7B12-A2107725B8E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3D339E99-5238-343E-F4BE-895DC1ED9A45}"/>
              </a:ext>
            </a:extLst>
          </p:cNvPr>
          <p:cNvSpPr/>
          <p:nvPr/>
        </p:nvSpPr>
        <p:spPr>
          <a:xfrm>
            <a:off x="512188" y="662801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2001245-3030-7BE4-B090-87A7830955C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3686" y="5068526"/>
            <a:ext cx="2120106" cy="117540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92243D56-730D-E328-08E3-DA0DE0B3B703}"/>
              </a:ext>
            </a:extLst>
          </p:cNvPr>
          <p:cNvSpPr/>
          <p:nvPr/>
        </p:nvSpPr>
        <p:spPr>
          <a:xfrm>
            <a:off x="6193413" y="662801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2105F133-7C58-1BF6-78FB-EDF88D41BA0E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7551073" y="4926460"/>
            <a:ext cx="2743200" cy="11754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80145-2B4F-6F3D-DDFB-78D13EB74E4A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2452358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4CA063-0C70-BD29-524B-29B69FB6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0AAE1-4725-4628-754F-5CF9BAB7970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ADD0-989B-3D86-9E97-E034E4AD36C6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B493BF43-7D64-7BA6-4BFB-27FA12C64367}"/>
              </a:ext>
            </a:extLst>
          </p:cNvPr>
          <p:cNvSpPr txBox="1">
            <a:spLocks/>
          </p:cNvSpPr>
          <p:nvPr/>
        </p:nvSpPr>
        <p:spPr>
          <a:xfrm>
            <a:off x="429639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https://istok-tver.ru/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istok@inbox.ru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32-36-15; 8 (4822) 34-91-53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60DF57FC-9CC3-F0B8-5C13-6CC0CFEDBE0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83919" y="4297083"/>
            <a:ext cx="1939052" cy="1856259"/>
          </a:xfrm>
          <a:prstGeom prst="rect">
            <a:avLst/>
          </a:prstGeom>
          <a:ln w="0">
            <a:noFill/>
          </a:ln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2BA69923-9F46-E9B6-811D-9CDBE0BA53D2}"/>
              </a:ext>
            </a:extLst>
          </p:cNvPr>
          <p:cNvSpPr txBox="1">
            <a:spLocks/>
          </p:cNvSpPr>
          <p:nvPr/>
        </p:nvSpPr>
        <p:spPr>
          <a:xfrm>
            <a:off x="6228947" y="698682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ОАО «ЭНЕРГОМАШ»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производство оборудования для поддержания технологических параметров воздуха в промышленных помещениях, трансформаторы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6902014500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170039,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Паши Савельевой, д. 64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http://www.energomash-tver.ru/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4822553680@mail.ru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8(4822) 55-36-80, 64-37-50, +7(903)805-37-63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9FA20A-1622-B278-0459-EB3F7C2339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27" y="4810029"/>
            <a:ext cx="4280536" cy="8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9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139762-87B6-AC39-DDE3-34912F71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61BB8-2847-1A9D-B665-7483E6D7C17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F032F-8F9D-CA26-2EC6-96A70E4D1A1E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5197BE3-4657-4976-73D6-461D47449801}"/>
              </a:ext>
            </a:extLst>
          </p:cNvPr>
          <p:cNvSpPr txBox="1">
            <a:spLocks/>
          </p:cNvSpPr>
          <p:nvPr/>
        </p:nvSpPr>
        <p:spPr>
          <a:xfrm>
            <a:off x="429639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«АМГ-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Электро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световой продукции и электроустановочных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7807387091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Старицкое шоссе, д.6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https://amg-elektro.com/index.html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amg-elektro@mail.ru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8(812)331-46-56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BB6A8D-FFFC-D6A1-8F93-F8CA55B4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4503907"/>
            <a:ext cx="3338542" cy="116849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15B30DB-DE3B-C3C6-E209-5FAAB3E8A101}"/>
              </a:ext>
            </a:extLst>
          </p:cNvPr>
          <p:cNvSpPr txBox="1">
            <a:spLocks/>
          </p:cNvSpPr>
          <p:nvPr/>
        </p:nvSpPr>
        <p:spPr>
          <a:xfrm>
            <a:off x="6228947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«КЗЭ»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низковольтной аппаратуры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6909002060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171640, Тверская обл., г. Кашин, ул. Анатолия Луначарского,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https://kzeap.ru/index.php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pusk@kzeap.ru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(48234) 2-14-75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FCD2D8-6BA9-145E-A477-4C784E5B6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0" y="4394245"/>
            <a:ext cx="1387814" cy="13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BE6AE1-166C-1594-4DAD-FB9C6B88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20EAD-A85E-2345-0BC8-B938A8F2D5F8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DE957-A173-3A68-DEEE-67C1EC65280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4EDB90A-E406-6B4D-9C2A-A060C91A4B72}"/>
              </a:ext>
            </a:extLst>
          </p:cNvPr>
          <p:cNvSpPr txBox="1">
            <a:spLocks/>
          </p:cNvSpPr>
          <p:nvPr/>
        </p:nvSpPr>
        <p:spPr>
          <a:xfrm>
            <a:off x="707011" y="978835"/>
            <a:ext cx="5301896" cy="5452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Бетогор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Щебень,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6949114210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г. Тверь, д. 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Боровлево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. 16 </a:t>
            </a:r>
            <a:b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https://betogor.ru/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info@betogor.ru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 8 (4822) 302—333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53766-48BB-2A41-18BA-E419335DF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2" y="4700959"/>
            <a:ext cx="2981558" cy="97527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BB09E9D-920F-A781-BE82-EFF2AB050652}"/>
              </a:ext>
            </a:extLst>
          </p:cNvPr>
          <p:cNvSpPr txBox="1">
            <a:spLocks/>
          </p:cNvSpPr>
          <p:nvPr/>
        </p:nvSpPr>
        <p:spPr>
          <a:xfrm>
            <a:off x="6427165" y="975404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Раслово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-Бетон»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Товарный бетон, сухие бетонные смеси, щебень, песок, гравий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ИНН:6950196909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170024,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д. 3б, ком. 900,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Промышленный парк "</a:t>
            </a:r>
            <a:r>
              <a:rPr lang="ru-RU" sz="1800" dirty="0" err="1">
                <a:solidFill>
                  <a:srgbClr val="000000"/>
                </a:solidFill>
                <a:ea typeface="Jost" pitchFamily="2" charset="-52"/>
              </a:rPr>
              <a:t>Раслово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"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https://raslovo-beton.ru/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  <a:hlinkClick r:id="rId7"/>
              </a:rPr>
              <a:t>raslovo-beton@yandex.ru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8-910-010-00-55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506D5D-D1DD-B182-D442-C7F6C3D8E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1" y="4838320"/>
            <a:ext cx="1295238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135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5B9794-C4EC-0FCF-2202-2CA18236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2C4E6-A222-035A-3B74-E0D99F67428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43478-2153-1852-FE9F-2129DE9DEF7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4CFE84D-F113-5ADA-612D-A376C0E0D524}"/>
              </a:ext>
            </a:extLst>
          </p:cNvPr>
          <p:cNvSpPr txBox="1">
            <a:spLocks/>
          </p:cNvSpPr>
          <p:nvPr/>
        </p:nvSpPr>
        <p:spPr>
          <a:xfrm>
            <a:off x="597229" y="893199"/>
            <a:ext cx="4424464" cy="48930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«КЗТО «РАДИАТОР»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бытовых неэлектрических приборов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6910010481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171502, Тверская обл., г. Кимры, ул. Орджоникидзе, д.83а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https://kztoradiator.ru/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</a:t>
            </a:r>
            <a:r>
              <a:rPr lang="en-US" sz="1800" dirty="0">
                <a:solidFill>
                  <a:srgbClr val="D82E67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 sales@kztoradiator.ru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+7 (495) 120-17-66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A9A68-6653-3827-C85E-980A951FC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89" y="4773606"/>
            <a:ext cx="1646107" cy="1197543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3E32D255-77AD-7B3F-D434-5A43724608FD}"/>
              </a:ext>
            </a:extLst>
          </p:cNvPr>
          <p:cNvSpPr/>
          <p:nvPr/>
        </p:nvSpPr>
        <p:spPr>
          <a:xfrm>
            <a:off x="6096000" y="893199"/>
            <a:ext cx="5270628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 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YS Text"/>
              </a:rPr>
              <a:t>ЛАИН ТЕХНОЛОГИИ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промышленных котельных и оборудования к ним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7715866954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Тверь, ул. Малые Перемерки, 18Б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https://genum.pro/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info@genum.pro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495 620-59-37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9FF97C-8F15-A31C-5134-D85F70D98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4837046"/>
            <a:ext cx="4872240" cy="11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5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2D8BAC-BC13-8AB7-0509-9B3CFBA1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F9502-4DC5-A128-2B9E-ACFE0B42687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61358-91B7-8160-FD33-A62AF06F7D3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7D52CC3-A184-F36A-2EBB-1EDEA26D53C1}"/>
              </a:ext>
            </a:extLst>
          </p:cNvPr>
          <p:cNvSpPr txBox="1">
            <a:spLocks/>
          </p:cNvSpPr>
          <p:nvPr/>
        </p:nvSpPr>
        <p:spPr>
          <a:xfrm>
            <a:off x="642025" y="1002286"/>
            <a:ext cx="5061716" cy="49482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НПП «ЗЕВС»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вентиляционное, холодильное, отопительное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7704302547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171505, Тверская область, г. Кимры, ул. 50 лет ВЛКСМ, дом № 11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https://www.nppzeus.ru/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CB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info@nppzeus.ru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215-54-05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1BA80E-6243-5B05-2C05-6C2FDF9B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79" y="4833913"/>
            <a:ext cx="3261610" cy="11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438ECB6-A145-DF39-247B-D3299963DC1C}"/>
              </a:ext>
            </a:extLst>
          </p:cNvPr>
          <p:cNvSpPr txBox="1">
            <a:spLocks/>
          </p:cNvSpPr>
          <p:nvPr/>
        </p:nvSpPr>
        <p:spPr>
          <a:xfrm>
            <a:off x="6488261" y="1002286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«ВЕГА»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промышленного холодильного и вентиляционного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6950223550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обл., г. Тверь, ул. Бочкина, д. 18, офис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https://vega-air.com/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info@vega-air.com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600-54-69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E879B9-E1E6-BAF0-63CA-6BD2E7CB8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8186" y="4489145"/>
            <a:ext cx="1960320" cy="15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46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7A82AE-919F-69D0-F75C-AE391120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62</a:t>
            </a:fld>
            <a:endParaRPr lang="ru-RU"/>
          </a:p>
        </p:txBody>
      </p:sp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6294C69B-DAAC-7E84-1BC8-1DB8F38CBBC8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МФ РУС»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strike="noStrike" spc="-1" dirty="0">
                <a:latin typeface="Jost" pitchFamily="2" charset="-52"/>
                <a:ea typeface="Jost" pitchFamily="2" charset="-52"/>
              </a:rPr>
              <a:t>производство твер</a:t>
            </a:r>
            <a:r>
              <a:rPr lang="ru-RU" spc="-1" dirty="0">
                <a:latin typeface="Jost" pitchFamily="2" charset="-52"/>
                <a:ea typeface="Jost" pitchFamily="2" charset="-52"/>
              </a:rPr>
              <a:t>дотопливных котлов и радиаторов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6915014715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172001, Тверская область, город Торжок, ул.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М.Горького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д.57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https://metalfach.com.ru/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info@metalfach.com.ru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(800) 100-20-43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1EDAC2-C467-A10A-9CA9-4F0B7AA26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29527"/>
            <a:ext cx="4747182" cy="918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437A1-B8FE-7A0C-DE3F-4D939E43256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07E19-0FF4-C9D3-2D03-BE045842BB1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B114FE3-86F8-A037-61EF-05C6FEADD295}"/>
              </a:ext>
            </a:extLst>
          </p:cNvPr>
          <p:cNvSpPr txBox="1">
            <a:spLocks/>
          </p:cNvSpPr>
          <p:nvPr/>
        </p:nvSpPr>
        <p:spPr>
          <a:xfrm>
            <a:off x="6248402" y="1001949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«Металлоизделия»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полотенцесушителей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6910011372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171507, Тверская обл., г. Кимры, ул. Ленина, д. 111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https://www.metall-store.ru/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info@metall-store.ru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(499) 112-41-42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040140-172E-31D4-A537-DC0F983D5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7" y="4967915"/>
            <a:ext cx="3332820" cy="9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92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55BC6B-3A0B-EB12-ECC1-8AC92B74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33CBC-F662-8009-6CCA-D69FCFD0215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7A7DF-4D5B-9392-1CC7-B722DCCF5C3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15C8DC96-AB7E-D67A-D83F-1D90CCE17150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Шидель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strike="noStrike" spc="-1" dirty="0">
                <a:latin typeface="Jost" pitchFamily="2" charset="-52"/>
                <a:ea typeface="Jost" pitchFamily="2" charset="-52"/>
              </a:rPr>
              <a:t>производство вентиляционных систем, дымоходов для котлов из бетона и металла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7702520268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172007,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Торжок, Калининское ш., д. 53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3"/>
              </a:rPr>
              <a:t>https://www.schiedel.com/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4"/>
              </a:rPr>
              <a:t>office@schiedel.ru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(48251) 9-66-69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71DF84-D07A-0A0E-9672-09D1CC698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53" y="4668314"/>
            <a:ext cx="3177702" cy="157674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94499A8C-C34E-F70E-4E2A-0E0193E63D85}"/>
              </a:ext>
            </a:extLst>
          </p:cNvPr>
          <p:cNvSpPr txBox="1">
            <a:spLocks/>
          </p:cNvSpPr>
          <p:nvPr/>
        </p:nvSpPr>
        <p:spPr>
          <a:xfrm>
            <a:off x="6248402" y="1001949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«Стил»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вентиляционных систем и дымоходов из металла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6908012065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171168, Тверская обл., г. Вышний Волочек, Ржевский тракт, д. 173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https://dimohodisteel.ru/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steel_llc@mail.ru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8 920 199 92 55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27DBFB-CF8C-325B-E5E3-E16EAE5F5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09"/>
          <a:stretch/>
        </p:blipFill>
        <p:spPr>
          <a:xfrm>
            <a:off x="7505526" y="4668314"/>
            <a:ext cx="2620968" cy="15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76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E90889-07D5-EFBF-4FEC-F5A76760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B24A1-E44C-333C-F0F8-89EB3047746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FAD2F-8565-EF5B-C1CE-0F2BE734226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81675D5-FD9A-46AB-BD65-8BD32C4FD8E9}"/>
              </a:ext>
            </a:extLst>
          </p:cNvPr>
          <p:cNvSpPr txBox="1">
            <a:spLocks/>
          </p:cNvSpPr>
          <p:nvPr/>
        </p:nvSpPr>
        <p:spPr>
          <a:xfrm>
            <a:off x="838200" y="939879"/>
            <a:ext cx="5135217" cy="5102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«Тверская промышленная компания»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системы аспирации по очистке загрязненного воздуха и фильтрации пыли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6901054549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г. Тверь, Московское шоссе 20т/2.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https://www.tverprom.ru/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k-tverprom@yandex.ru</a:t>
            </a:r>
            <a:endParaRPr lang="ru-RU" sz="1800" dirty="0">
              <a:solidFill>
                <a:srgbClr val="FFFFFF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(930) 156-09-29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079703-9806-86B2-8C42-142E4DAA9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b="30751"/>
          <a:stretch/>
        </p:blipFill>
        <p:spPr>
          <a:xfrm>
            <a:off x="1609558" y="4619373"/>
            <a:ext cx="3248210" cy="129874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89739CD-91A7-2B3A-28FF-6B0F0D9560E9}"/>
              </a:ext>
            </a:extLst>
          </p:cNvPr>
          <p:cNvSpPr txBox="1">
            <a:spLocks/>
          </p:cNvSpPr>
          <p:nvPr/>
        </p:nvSpPr>
        <p:spPr>
          <a:xfrm>
            <a:off x="6218585" y="939879"/>
            <a:ext cx="5224669" cy="47774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«Сумма технологий очистки воды»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промышленные очистные сооружения и станции водоподготовки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7735152147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 Калининский район,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40.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https://stowater.com/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stow_zavod@stowater.com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191-31-44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9237B6-16F2-3A3B-C9FA-28DE6CF2E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55" y="4624097"/>
            <a:ext cx="3477690" cy="12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3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A1557C-476C-6B7F-356E-9528EC50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65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41F69-2562-369E-BA65-C6FFC57409C7}"/>
              </a:ext>
            </a:extLst>
          </p:cNvPr>
          <p:cNvSpPr txBox="1">
            <a:spLocks/>
          </p:cNvSpPr>
          <p:nvPr/>
        </p:nvSpPr>
        <p:spPr>
          <a:xfrm>
            <a:off x="503583" y="1228695"/>
            <a:ext cx="5145156" cy="5176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«КОМЭКОПРОМ»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производство промышленного инженерного высокотехнологичного оборудования водоотведения и водоподготовки, емкостного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6911019381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 город Конаково, улица Восточно-промышленный район, дом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hlinkClick r:id="rId2"/>
              </a:rPr>
              <a:t>комэкопром.рф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info@komekoprom.ru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(48242) 37175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, 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(48242) 30428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B5C6A8C-335A-037B-B8E8-B0DB38593E02}"/>
              </a:ext>
            </a:extLst>
          </p:cNvPr>
          <p:cNvSpPr txBox="1">
            <a:spLocks/>
          </p:cNvSpPr>
          <p:nvPr/>
        </p:nvSpPr>
        <p:spPr>
          <a:xfrm>
            <a:off x="5943600" y="1228695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ОАО «ЭНЕРГОМАШ»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оборудование для поддержания технологических параметров воздуха в промышленных помещениях (циклоны, пылеуловители, скрубберы, промышленные калориферы, воздушно-отопительные агрегаты, нестандартное пылеулавливающее оборудование, системы аспирации)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6902014500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	170039,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Паши Савельевой, д. 64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http://www.energomash-tver.ru/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4822553680@mail.ru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8(4822) 55-36-80, 64-37-50, +7(903)805-37-63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DB937-5FB2-680D-01A6-B2B0F96CF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16" y="1086312"/>
            <a:ext cx="3170583" cy="608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7AEBB-7DA2-1F5E-6367-385BA848D1C6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321DA-7B59-31CF-A007-8456FDFE3C1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7" action="ppaction://hlinksldjump"/>
              </a:rPr>
              <a:t>Вернуться 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9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C94B8E-FB34-2A02-8364-1D1454E3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89D3-586B-CB28-D6CC-50260C3FA97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7FA8E-961A-256C-5FE8-63C33F6AA69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DB4837E-0F2A-4CF2-4435-87C9FBB54C6B}"/>
              </a:ext>
            </a:extLst>
          </p:cNvPr>
          <p:cNvSpPr txBox="1">
            <a:spLocks/>
          </p:cNvSpPr>
          <p:nvPr/>
        </p:nvSpPr>
        <p:spPr>
          <a:xfrm>
            <a:off x="879967" y="785904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БиоПласт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изделий из пластмасс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9731018056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пгт Редкино,</a:t>
            </a:r>
            <a:b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ул. Промышленная 13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helyx-systems.com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@helyx-systems</a:t>
            </a:r>
            <a:r>
              <a:rPr lang="en-US" sz="1800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(800) 555-18-21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04372-DC1A-B128-A5C9-B8D02F45A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94" y="4550671"/>
            <a:ext cx="3025140" cy="119634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875A6814-F570-EEE8-049A-2F7B974D70D4}"/>
              </a:ext>
            </a:extLst>
          </p:cNvPr>
          <p:cNvSpPr txBox="1">
            <a:spLocks/>
          </p:cNvSpPr>
          <p:nvPr/>
        </p:nvSpPr>
        <p:spPr>
          <a:xfrm>
            <a:off x="6287109" y="785904"/>
            <a:ext cx="4941617" cy="4961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«ЗАВОД ЭКОСТРАДА»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промышленного холодильного и вентиляционного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6949110512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171271, Тверская обл., Конаковский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., Новозавидовский пгт., ул. Фабричная, д.1, оф.1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экострада.рф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info@zavodstrada.ru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800) 551-22-82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B6109F-8F1C-36EF-A542-609F932B2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29" y="4803126"/>
            <a:ext cx="3664494" cy="9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8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A9275F-6C7F-DCBA-F073-0A4EEA17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C68FB-49A1-FD1B-8969-99C82C57A259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17346-C129-9F13-FE44-BA3E5F401927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8581FB4-4485-BE8D-4AB5-C1D726EE4928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7126108B-C9E4-70EA-0339-BDA48C5FAE4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72153" y="4982789"/>
            <a:ext cx="1472467" cy="1262269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A401FE9-822E-45A1-C620-DDD97DF04CC2}"/>
              </a:ext>
            </a:extLst>
          </p:cNvPr>
          <p:cNvSpPr txBox="1">
            <a:spLocks/>
          </p:cNvSpPr>
          <p:nvPr/>
        </p:nvSpPr>
        <p:spPr>
          <a:xfrm>
            <a:off x="6245783" y="681642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929DA89B-BD20-1FEE-BCF0-CB114083268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305136" y="5136193"/>
            <a:ext cx="1514711" cy="11088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066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3871FF-C8D9-D7C5-C0EB-6A59DFC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ABD29-94A0-903F-DB6F-38AA7C68F2F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29C33-4C3D-A5A1-F340-24C4C24C468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4929C51-1A00-D2DF-4DAC-A0586613E1BF}"/>
              </a:ext>
            </a:extLst>
          </p:cNvPr>
          <p:cNvSpPr txBox="1">
            <a:spLocks/>
          </p:cNvSpPr>
          <p:nvPr/>
        </p:nvSpPr>
        <p:spPr>
          <a:xfrm>
            <a:off x="441183" y="988256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87B7A4-39E6-A079-42C5-60D6A8A02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99" y="4781337"/>
            <a:ext cx="1892056" cy="10027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3DAFD2-AFB4-0605-242C-7AE6EF034C8A}"/>
              </a:ext>
            </a:extLst>
          </p:cNvPr>
          <p:cNvSpPr/>
          <p:nvPr/>
        </p:nvSpPr>
        <p:spPr>
          <a:xfrm>
            <a:off x="6298234" y="990665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еплоизоляционного материала на основе вспененного полиэтилена  для изоляции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4D4DFC-5DF1-A55F-6566-815E4614C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85" y="4900387"/>
            <a:ext cx="1994770" cy="8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14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CF49FE-D8CF-A602-7A8B-0CFE88A4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CA8B7-288F-C3F5-AF21-861E9D8BB70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B9429-AC04-C85B-B8BE-EA3B2EE6838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E9C89A5-C7B6-8EDE-9250-47BD174E4134}"/>
              </a:ext>
            </a:extLst>
          </p:cNvPr>
          <p:cNvSpPr/>
          <p:nvPr/>
        </p:nvSpPr>
        <p:spPr>
          <a:xfrm>
            <a:off x="512188" y="662801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A3610C58-62D4-21C9-E5F9-6A9704C2122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3686" y="5068526"/>
            <a:ext cx="2120106" cy="117540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271BD20D-1593-3D07-547F-7C1502C97436}"/>
              </a:ext>
            </a:extLst>
          </p:cNvPr>
          <p:cNvSpPr/>
          <p:nvPr/>
        </p:nvSpPr>
        <p:spPr>
          <a:xfrm>
            <a:off x="6193413" y="662801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878D084C-9CCA-62DA-97EE-6BE38D6FC129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7551073" y="4926460"/>
            <a:ext cx="2743200" cy="1175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7077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CEB6D9-3C35-531C-E01C-795B06A2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6F646-CA86-6E34-65AC-2E6639BD7C6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94F08-380C-2225-D146-F253BD5D84D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251A487-CD11-CB1A-AC43-1D8E977A6E8B}"/>
              </a:ext>
            </a:extLst>
          </p:cNvPr>
          <p:cNvSpPr txBox="1">
            <a:spLocks/>
          </p:cNvSpPr>
          <p:nvPr/>
        </p:nvSpPr>
        <p:spPr>
          <a:xfrm>
            <a:off x="707011" y="1180521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«ЭЛТРА» </a:t>
            </a: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бетон 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пескобетон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6950019089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170043, Тверская область, г. Тверь, ул. 8 Марта, д.23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http://betontver.ru/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4822440308@mail.ru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4822 477-478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8B3921A-4A86-E8B1-5161-09DE740655B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192220" y="814856"/>
            <a:ext cx="1341896" cy="1383775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237D2C8-E927-1C13-6666-3299B89D4A5D}"/>
              </a:ext>
            </a:extLst>
          </p:cNvPr>
          <p:cNvSpPr txBox="1">
            <a:spLocks/>
          </p:cNvSpPr>
          <p:nvPr/>
        </p:nvSpPr>
        <p:spPr>
          <a:xfrm>
            <a:off x="6235150" y="1183656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A03D4658-3526-727A-C81F-E9B074A6CE78}"/>
              </a:ext>
            </a:extLst>
          </p:cNvPr>
          <p:cNvPicPr/>
          <p:nvPr/>
        </p:nvPicPr>
        <p:blipFill rotWithShape="1">
          <a:blip r:embed="rId8"/>
          <a:srcRect l="9015" t="12724" r="12169" b="12704"/>
          <a:stretch/>
        </p:blipFill>
        <p:spPr>
          <a:xfrm>
            <a:off x="10074854" y="814856"/>
            <a:ext cx="1341896" cy="1157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953178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5807E7-3FCC-AD65-910F-B269CC3D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747C-4569-904F-D091-9662165AAFA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CC745-DBF1-76BB-C8F9-896F5CD1CAB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6560FA1-8650-21E8-5688-116D8782FE28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EFD7C7AD-5118-B511-0A0A-5791340E452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126033" y="4682583"/>
            <a:ext cx="1805794" cy="1437506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09F8BCC9-F44F-8ADC-22A0-39A16C70F66B}"/>
              </a:ext>
            </a:extLst>
          </p:cNvPr>
          <p:cNvSpPr/>
          <p:nvPr/>
        </p:nvSpPr>
        <p:spPr>
          <a:xfrm>
            <a:off x="6245784" y="681642"/>
            <a:ext cx="5516761" cy="4603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Тверьтрубпласт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полиэтиленовые трубы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6905052172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Тверская область, г. Тверь, промзона Лазурная, д. 35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http://tvtp.ru/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info@tvtp.ru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822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61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3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CD53B2-4626-EA01-2C56-DDD53C1FD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20" y="4682583"/>
            <a:ext cx="1730688" cy="148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3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4EAD1B-C405-7801-615E-AE06106B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71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F60C8-4C51-084C-FE0F-389BAA15BB76}"/>
              </a:ext>
            </a:extLst>
          </p:cNvPr>
          <p:cNvSpPr txBox="1">
            <a:spLocks/>
          </p:cNvSpPr>
          <p:nvPr/>
        </p:nvSpPr>
        <p:spPr>
          <a:xfrm>
            <a:off x="6431565" y="972934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2EF71F-EB12-78E5-248C-3D10C5976096}"/>
              </a:ext>
            </a:extLst>
          </p:cNvPr>
          <p:cNvSpPr txBox="1">
            <a:spLocks/>
          </p:cNvSpPr>
          <p:nvPr/>
        </p:nvSpPr>
        <p:spPr>
          <a:xfrm>
            <a:off x="514710" y="972934"/>
            <a:ext cx="5801138" cy="4784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«Андреапольский фарфоровый 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керамические и фарфоровые изоляторы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6917000517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172800, Тверская обл., г. Андреаполь, ул. Измайлова, д.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https://farforzavod.ru/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afzawod@mail.ru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(48267) 3-14-54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CB8B05-1849-8D77-B6AE-2EB414AF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95" y="4451814"/>
            <a:ext cx="2153758" cy="1605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39B76-74E6-A9B8-D3AA-63DDBB41F7D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80462-47E8-D4A0-0AAF-8B89B6B4117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7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F1434-66BE-22F4-E6C6-2E54126F6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8803" y="4451814"/>
            <a:ext cx="1520254" cy="15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0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50C1FD-00C7-3831-93C5-802FF107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39103-5D55-8DFC-60E0-D3B1B9C46D3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15210-25E4-69CF-BBF4-8BC6D03459F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12AD190-AF9E-71D4-F7DE-76274BBEAA72}"/>
              </a:ext>
            </a:extLst>
          </p:cNvPr>
          <p:cNvSpPr txBox="1">
            <a:spLocks/>
          </p:cNvSpPr>
          <p:nvPr/>
        </p:nvSpPr>
        <p:spPr>
          <a:xfrm>
            <a:off x="707011" y="913905"/>
            <a:ext cx="5060467" cy="50465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«Бологовский арматурный завод»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латунные/никелированные шаровые краны, кран-фильтры, клапаны, фитинги, комплектующие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6908017634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171081, Тверская обл., г. Бологое, ул. Горская, д. 88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https://bolarm.ru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info@bolarm.com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190-70-25, 8 (48238) 2-21-13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D12587A-2B66-2491-19EB-996DE8FBC697}"/>
              </a:ext>
            </a:extLst>
          </p:cNvPr>
          <p:cNvSpPr txBox="1">
            <a:spLocks/>
          </p:cNvSpPr>
          <p:nvPr/>
        </p:nvSpPr>
        <p:spPr>
          <a:xfrm>
            <a:off x="6424524" y="913905"/>
            <a:ext cx="5726526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«ХЕНК ГРУПП»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прочих готовых металлических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7734449258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Зубцов, ул. Промышленная, д.9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+7 499 755 88 37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6F803E-B9F3-1E6D-21F0-ADAC28CACA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3183"/>
          <a:stretch/>
        </p:blipFill>
        <p:spPr>
          <a:xfrm>
            <a:off x="7997518" y="4778338"/>
            <a:ext cx="1782587" cy="1331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AEDCD9-D322-D0B3-3488-8E8409350C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9906" y="5185642"/>
            <a:ext cx="31146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45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29971B-A274-22A8-6AF3-0F0D7F3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91E89-7170-A129-19CA-C6877126EFE8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0AD50-64F1-6DA1-6049-71A80F958BD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98E48A8-BCC9-65CA-DFD0-DB1A5DD839AF}"/>
              </a:ext>
            </a:extLst>
          </p:cNvPr>
          <p:cNvSpPr txBox="1">
            <a:spLocks/>
          </p:cNvSpPr>
          <p:nvPr/>
        </p:nvSpPr>
        <p:spPr>
          <a:xfrm>
            <a:off x="6249519" y="796158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«ТД «ТЕРРИТОРИЯ КОМФОРТА» (ГК БЕТОН-БЕТОН)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пластиковые колодцы, трубы и фитинги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9731029065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Калининский муниципальный округ, территория Промзоны ЦПТ, с1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https://pnd.pro/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plastico@tver-pk.ru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22-31-30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0238B4-01DD-F96A-B006-82999E817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35" y="4841584"/>
            <a:ext cx="3772506" cy="106344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3849D7B-7CF1-8C1B-35C6-84F6405307B3}"/>
              </a:ext>
            </a:extLst>
          </p:cNvPr>
          <p:cNvSpPr txBox="1">
            <a:spLocks/>
          </p:cNvSpPr>
          <p:nvPr/>
        </p:nvSpPr>
        <p:spPr>
          <a:xfrm>
            <a:off x="707011" y="796158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«Бежецкое литьё»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чугунные люки и решётки, печное литьё, чугунные детали для машиностроения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6950267660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г. Тверь, ул. Бочкина, д. 14, ОФИС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https://b-metal.ru/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mail@b-metal.ru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77-03-87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3B0AA0-FDE4-3597-EB18-8F5E2FA86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799" y="4715068"/>
            <a:ext cx="3302944" cy="13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10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C00718-4BC6-2034-46B7-5846F29B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2D7250-BAB6-AAEE-3283-D12AA4326DDF}"/>
              </a:ext>
            </a:extLst>
          </p:cNvPr>
          <p:cNvSpPr txBox="1">
            <a:spLocks/>
          </p:cNvSpPr>
          <p:nvPr/>
        </p:nvSpPr>
        <p:spPr>
          <a:xfrm>
            <a:off x="707011" y="796158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«Нелидовский пластик»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производство листовых пластиков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6912012702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172527, Тверская обл., г. Нелидово, ул. Строителей, д. 18, пом. 79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https://nel-plastik.ru/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nel-plastik@mail.ru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(48266) 3-72-24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79192-15EC-CDFC-067C-7D2E7E985F2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43E30-5F01-899E-CEEB-46A74ECCC31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D1DF1B-B1A9-0F74-5A20-CE610B782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568" y="4533090"/>
            <a:ext cx="4376358" cy="1292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ABCCC-AAEA-4D00-620D-A8C3CBA1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36404" y="796158"/>
            <a:ext cx="4617396" cy="2598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B0486B-0607-AC4E-5E42-E46488845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74" y="3489446"/>
            <a:ext cx="4604426" cy="25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69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AF0BD71-0FAF-FFF4-B692-44702A7F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592D-1D6A-77F4-4F78-2FF3F45B872C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2551D-B804-615E-2A88-3E056B04143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FDBD958-DACB-28AB-010F-6E9ED8D9EB4F}"/>
              </a:ext>
            </a:extLst>
          </p:cNvPr>
          <p:cNvSpPr txBox="1">
            <a:spLocks/>
          </p:cNvSpPr>
          <p:nvPr/>
        </p:nvSpPr>
        <p:spPr>
          <a:xfrm>
            <a:off x="570237" y="988379"/>
            <a:ext cx="539924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«ПРОМИНВЕСТГРУПП»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противотаранного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и блокирующего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6910015842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70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https://promgroup.ru/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prominvestgroup@list.ru</a:t>
            </a:r>
            <a:r>
              <a:rPr lang="ru-RU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(48236) 7-42-22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808912-D089-C07F-B8D2-9C2DEFD88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" y="5256362"/>
            <a:ext cx="4620130" cy="6096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0FA35C26-03C5-6094-89F7-0AD1E93F5FDB}"/>
              </a:ext>
            </a:extLst>
          </p:cNvPr>
          <p:cNvSpPr txBox="1">
            <a:spLocks/>
          </p:cNvSpPr>
          <p:nvPr/>
        </p:nvSpPr>
        <p:spPr>
          <a:xfrm>
            <a:off x="6228134" y="984720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«АКОМ»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электромагнитных замков, блоков бесперебойного питания, а также услуги металлообработки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6902026858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170040, Тверская область, город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43д, офис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https://akom-tver.ru/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akomtver@mail.ru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44-62-77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B54E5A-66DE-58EE-59A1-021055C76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5217" y="5152300"/>
            <a:ext cx="2450766" cy="9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23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AF430-8685-AB42-3CCD-15587754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495B2-48EA-5989-B4F1-89B2C82C053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30D10-083D-BE29-2B81-0BB5FFDCCD2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81BD86D-35F4-D536-61D4-AD1E46CEE130}"/>
              </a:ext>
            </a:extLst>
          </p:cNvPr>
          <p:cNvSpPr txBox="1">
            <a:spLocks/>
          </p:cNvSpPr>
          <p:nvPr/>
        </p:nvSpPr>
        <p:spPr>
          <a:xfrm>
            <a:off x="838199" y="1003993"/>
            <a:ext cx="5165035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«НПО Гранит-Саламандра»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систем аэрозольного пожаротушения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6950261749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170023, Тверская область, г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Маршала Захарова, д. 17, этаж 1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 комн. 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https://www.granit-salamandra.ru/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info@granit-salamandra.ru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(495) 641-23-81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7A5AFA-3ACD-E277-AF6B-5D2978578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81" y="4821474"/>
            <a:ext cx="3603351" cy="123936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9E9DCCF-9710-B912-6907-15D76334999E}"/>
              </a:ext>
            </a:extLst>
          </p:cNvPr>
          <p:cNvSpPr txBox="1">
            <a:spLocks/>
          </p:cNvSpPr>
          <p:nvPr/>
        </p:nvSpPr>
        <p:spPr>
          <a:xfrm>
            <a:off x="6188768" y="1003993"/>
            <a:ext cx="5145156" cy="51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НПО «УСП»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автономные установки пожаротушения на базе УСП-101 и огнетушителя  «БУРАН-8»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6903022510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170002,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пер Спортивный, д. 1А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https://usp101-tver.ru/index.php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(4822) 32-08-94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info@usp101-tver.ru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2C97B-66B4-EFE0-178F-0A18F963C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16" y="4821474"/>
            <a:ext cx="4333459" cy="1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60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A02B23-A410-F756-7933-A3F12EC3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41526-EBFD-B9BB-225C-C6D1EB51EC7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B0054-04E6-7CB2-909F-2649408DF26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E3ED1BA-12F2-9A70-65D3-2711DFEF0F81}"/>
              </a:ext>
            </a:extLst>
          </p:cNvPr>
          <p:cNvSpPr txBox="1">
            <a:spLocks/>
          </p:cNvSpPr>
          <p:nvPr/>
        </p:nvSpPr>
        <p:spPr>
          <a:xfrm>
            <a:off x="838199" y="1003993"/>
            <a:ext cx="5165035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«НПК «Алеко»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производитель исполнительных устройств для систем контроля и управления доступом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6910014528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171507, Тверская Область,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Кимрский, г Кимры, ш Ильинское, д. 11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https://www.alekolock.ru/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am@alekolock.ru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8 495 145-82-84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42584-C78B-F62F-52FE-609CDD90D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4" y="5063441"/>
            <a:ext cx="4796864" cy="790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AF30D-9439-36D1-9F0F-D033DFF06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36" y="1003993"/>
            <a:ext cx="3586264" cy="2689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15F56-ADB6-F194-BEF0-41904A1739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6643"/>
          <a:stretch/>
        </p:blipFill>
        <p:spPr>
          <a:xfrm>
            <a:off x="7767536" y="3667228"/>
            <a:ext cx="3197158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4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2539F9-76CD-09EA-EBD9-E7EFEA26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FAB98-3813-167B-E2AB-C144BF55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3610B5D-F3F6-D7D6-962D-8A08E16BEF57}"/>
              </a:ext>
            </a:extLst>
          </p:cNvPr>
          <p:cNvSpPr txBox="1">
            <a:spLocks/>
          </p:cNvSpPr>
          <p:nvPr/>
        </p:nvSpPr>
        <p:spPr>
          <a:xfrm>
            <a:off x="626165" y="2117035"/>
            <a:ext cx="7543800" cy="21866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4.Благоустройство территории, доступная среда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5276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69EF86-CF04-69D1-412A-FFE36489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0E8D6-F3DB-E351-A946-B982DF98E33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EC05A-C7F4-4685-96E3-0592DDF06DD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EF7B7731-C727-3BE6-5C68-09289B2BC00A}"/>
              </a:ext>
            </a:extLst>
          </p:cNvPr>
          <p:cNvSpPr txBox="1">
            <a:spLocks/>
          </p:cNvSpPr>
          <p:nvPr/>
        </p:nvSpPr>
        <p:spPr>
          <a:xfrm>
            <a:off x="6422668" y="803122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назначения, изготовление малых архитектурных форм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45B278EF-E6EC-FFE6-8112-1225BA0A1F6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048996" y="4883502"/>
            <a:ext cx="1491820" cy="1361556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D974D65-2F64-4313-18A6-A6B1903371F0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металлообработка, изготовление малых архитектурных форм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info@metavr.ru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065DA9-CA13-7370-FE47-25E0FFAA1B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1146096" y="5183470"/>
            <a:ext cx="3461144" cy="8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керамзитовый гравий, сухие смеси, щебень,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8816" y="4730142"/>
            <a:ext cx="3085166" cy="975276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BF815-0377-59A8-FC18-3584C5CB5C8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1FC79271-FB5C-EE2E-5A84-C370B9683FE4}"/>
              </a:ext>
            </a:extLst>
          </p:cNvPr>
          <p:cNvSpPr txBox="1">
            <a:spLocks/>
          </p:cNvSpPr>
          <p:nvPr/>
        </p:nvSpPr>
        <p:spPr>
          <a:xfrm>
            <a:off x="6183095" y="978835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Промбетон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керамзитобетон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6950221633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17, пом. 10.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https://prom-beton.su/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info@prom-beton.su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E41D0C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(4822) 45-45-95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E25689-AD07-76C4-346F-50AE0DBB13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38" y="4730142"/>
            <a:ext cx="3512123" cy="9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41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7999AD-3250-8022-0E6F-7CF3E57B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D6254-8F94-0423-5752-D3AC5BDE4A5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4A38-000C-660D-AD17-4D575D7BB13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D9670A43-AC23-BA4C-3D74-689C62B2E888}"/>
              </a:ext>
            </a:extLst>
          </p:cNvPr>
          <p:cNvSpPr/>
          <p:nvPr/>
        </p:nvSpPr>
        <p:spPr>
          <a:xfrm>
            <a:off x="6425215" y="803122"/>
            <a:ext cx="550536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«Вертикаль»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роизводство пластмассовых плит, полос, труб и профилей,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 также тактильных мнемосхем и изготовление книг для слабовидящих по системе Брайля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6915010809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172007, Тверская область, г. Торжок, Калининское шоссе, д.8А стр.2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https://tiflocentre.ru/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012F91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sale@tiflocentre.ru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8 (48251) 9-24-54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71A5A8-52EA-484E-820D-60D9D8E72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45" y="4836770"/>
            <a:ext cx="2444105" cy="1042831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486011E-3103-A4CF-BAC8-7A0FD0F27CA7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Бушевецкий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Завод»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малых архитектурных форм, детских площадок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6907008330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171076, Тверская обл., г. Бологое, ул. Народная, д. 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https://www.bushevec.ru/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bushevec2009@yandex.ru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8-920-166-08-25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B54B5A-16A7-5438-9FB0-19785A596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5" y="5252851"/>
            <a:ext cx="4021360" cy="7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644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5.Техника, оборудование и инструмент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для строительных работ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427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532C08-8E76-E122-7DAB-36EBA940BCED}"/>
              </a:ext>
            </a:extLst>
          </p:cNvPr>
          <p:cNvSpPr txBox="1"/>
          <p:nvPr/>
        </p:nvSpPr>
        <p:spPr>
          <a:xfrm>
            <a:off x="-1057883" y="634259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27BFB-B3A1-A299-77D4-0A7155C2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6DA5DD-19D0-A0A8-772F-7F7B94557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2" y="4694311"/>
            <a:ext cx="4144538" cy="83269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09DE7CDD-7553-036B-D8F1-5CF59443F75C}"/>
              </a:ext>
            </a:extLst>
          </p:cNvPr>
          <p:cNvSpPr txBox="1">
            <a:spLocks/>
          </p:cNvSpPr>
          <p:nvPr/>
        </p:nvSpPr>
        <p:spPr>
          <a:xfrm>
            <a:off x="6248403" y="963040"/>
            <a:ext cx="5258238" cy="4315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ЗАО «Тверской экскаватор»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машин и оборудования для добычи полезных ископаемых и строительства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6950140737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г. Тверь, ул. Индустриальная, 11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https://umg-sdm.com/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34A2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tvex@umg.ru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(800) 250-49-55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6" descr="UMG СДМ">
            <a:extLst>
              <a:ext uri="{FF2B5EF4-FFF2-40B4-BE49-F238E27FC236}">
                <a16:creationId xmlns:a16="http://schemas.microsoft.com/office/drawing/2014/main" id="{979BB363-12AE-2039-5561-C4401FD1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56" y="4838255"/>
            <a:ext cx="4987044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2750C7D2-6E6A-EC3B-C161-D05404B5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60" y="963040"/>
            <a:ext cx="5258240" cy="47143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ООО «ПК «ТЕХИНКОМ-ЦЕНТР»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автомобилей специального назначения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6950191940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пл.Гагарина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д.1/4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http://psc-techincom.ru/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 </a:t>
            </a:r>
            <a:r>
              <a:rPr lang="en-US" sz="1800" cap="all" dirty="0">
                <a:latin typeface="Calibri" panose="020F0502020204030204" pitchFamily="34" charset="0"/>
                <a:ea typeface="Jost" pitchFamily="2" charset="-52"/>
                <a:hlinkClick r:id="rId8"/>
              </a:rPr>
              <a:t>INFO@PSC-TECHINCOM.RU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8 (4822) 47-57-20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EDFA0-5A3F-AC11-61A5-2E569F9DA8A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35906209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CE24-F832-2CB2-EC8B-39403978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32E028-353E-D6EF-9069-8F29532B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894945"/>
            <a:ext cx="5163556" cy="46709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«ЗЭМЗ»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прочего грузоподъемного, транспортирующего и погрузочно-разгрузочного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6911001698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171270,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Конаковский р-н, Новозавидовский пгт., ул. Парковая,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http://zemz.ru/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zemz@zemz.ru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8-48242-22-196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96CD0-1541-3E5B-EAC0-93F4FBC0A316}"/>
              </a:ext>
            </a:extLst>
          </p:cNvPr>
          <p:cNvSpPr txBox="1"/>
          <p:nvPr/>
        </p:nvSpPr>
        <p:spPr>
          <a:xfrm>
            <a:off x="642025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7E08930-6D54-69C8-5B49-99810C5C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47" y="4768446"/>
            <a:ext cx="1419022" cy="12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FC3B7D-E6BF-11AB-38BA-06B105FC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83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D191024-B3EC-7955-5139-BB251FC3781D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«ТМК-Тверь»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кузова для автотранспортных средств, прицепы и полуприцепы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6950169493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 Тверская область, город Тверь, Индустриальная ул., д. 15 стр. 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https://tmkom.ru/</a:t>
            </a:r>
            <a:endParaRPr lang="en-US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tvermk@mail.ru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(4822) 416-147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445A9-E192-A8CD-B6C2-E7084D9CA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585" y="4768446"/>
            <a:ext cx="1426029" cy="1296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8E09D-6EEC-4931-4B6B-9D9F244D833E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0378641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F663-58F8-79B8-ADB4-7853DE45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0CAA02-F877-64C4-D66F-473CF1351AFD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DFCA24-3450-FE58-9C09-169FF842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84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2528F-CD03-1D9E-B86E-43E78128F72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87C8A83-41DF-8298-7FBF-FCFB917DB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894945"/>
            <a:ext cx="5163556" cy="46709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Бежецкий Завод «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АСО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trike="noStrike" spc="-1" dirty="0"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насосов и компрессоров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6906000113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171981,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г. Бежецк, ул. Краснослободская,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https://asobezh.ru/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info@asobezh.ru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8 800 550-46-17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D8EE3D-00CD-A255-71B2-82B66D6AA9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12459" r="3551" b="10797"/>
          <a:stretch/>
        </p:blipFill>
        <p:spPr>
          <a:xfrm>
            <a:off x="1019294" y="4489477"/>
            <a:ext cx="4339088" cy="1473578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47D87421-62A4-D893-B141-7E3DC94A9C39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«Металл-Тех»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мачтовых грузовых подъемников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6950229375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170028, г. Тверь, Промышленный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-д, д. 2а, пом.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https://tvergruz.ru/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tvermz@yandex.ru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8-4822-58-78-32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248400-B961-0A4B-5DEF-3707A9F50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4" y="4419285"/>
            <a:ext cx="1694214" cy="16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44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273DDF-50C4-D4FD-04BB-AAA04C84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0B869-C2AC-67D7-EA0F-7E847B3288F5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5FA7E-D746-8397-E565-831AEDCE5AD3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9F06B6F-0B61-7293-B7AF-79C9521C8836}"/>
              </a:ext>
            </a:extLst>
          </p:cNvPr>
          <p:cNvSpPr txBox="1">
            <a:spLocks/>
          </p:cNvSpPr>
          <p:nvPr/>
        </p:nvSpPr>
        <p:spPr>
          <a:xfrm>
            <a:off x="770105" y="894945"/>
            <a:ext cx="5163556" cy="46709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«Амфибия»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земснарядов, плавающих экскаваторов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6952312678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170019, г. Тверь, ул. 1-я Силикатная, д. 3а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https://www.boatswain.org/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glaz-69@yandex.ru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(910) 648-15-18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94E4A-0CC3-7CBE-E1A7-4B3398D03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21409" r="20258" b="45529"/>
          <a:stretch/>
        </p:blipFill>
        <p:spPr>
          <a:xfrm>
            <a:off x="1584008" y="4271950"/>
            <a:ext cx="2715202" cy="129396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3986C34-8792-1E91-995C-BE8E2F9C66BF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Гринмаш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металлоконструкций, автогидроподъемников, мусоровозов, техники для добычи торфа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6950152820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170040, г. Тверь, Старицкое ш., д. 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https://greenmash.ru/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info@greenmash.ru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736-733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850F21-3661-A2BA-25E9-D8903BC2E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16" y="4418253"/>
            <a:ext cx="2979950" cy="10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183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C019B8-970C-749F-9F8B-CE2E9E09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DFB33-9093-671C-D4C4-B201A8850FE7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7A206-4FE1-68D6-FFF4-0F7C62401FA9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8EB80F1-8489-C3C0-5C05-A19F2A3C9953}"/>
              </a:ext>
            </a:extLst>
          </p:cNvPr>
          <p:cNvSpPr txBox="1">
            <a:spLocks/>
          </p:cNvSpPr>
          <p:nvPr/>
        </p:nvSpPr>
        <p:spPr>
          <a:xfrm>
            <a:off x="770105" y="894945"/>
            <a:ext cx="5163556" cy="46709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«РКЗ Ржев-Кран»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подъемных кранов для строительства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6914019090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172386, Тверская обл., г. Ржев,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Краностроителей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32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https://rkz-rzhev.ru/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9301577633@mail.ru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(48232) 2-25-69</a:t>
            </a:r>
            <a:endParaRPr lang="ru-RU" sz="1200" b="1" i="0" dirty="0">
              <a:solidFill>
                <a:srgbClr val="2D2A2A"/>
              </a:solidFill>
              <a:effectLst/>
              <a:highlight>
                <a:srgbClr val="FFFFFF"/>
              </a:highlight>
              <a:latin typeface="Poppins" panose="020B0502040204020203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60BD0-E0F0-3C59-6538-5FA48874D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79873"/>
            <a:ext cx="11582400" cy="6831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32739-5A80-6A48-DF9A-AE9B76BF7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31" y="743224"/>
            <a:ext cx="3869862" cy="4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72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6.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707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57A2C2-2E06-9056-E3AE-95CF5E41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D6CD0-AB40-6B69-314F-9037D928246C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F194A-F4E3-531E-D1C8-3A52008F65D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8AF875AB-44E6-418A-30F6-103BF568AF2E}"/>
              </a:ext>
            </a:extLst>
          </p:cNvPr>
          <p:cNvSpPr/>
          <p:nvPr/>
        </p:nvSpPr>
        <p:spPr>
          <a:xfrm>
            <a:off x="395398" y="890184"/>
            <a:ext cx="5498505" cy="444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9C2770D-1F6F-317B-D825-F7626BF0E839}"/>
              </a:ext>
            </a:extLst>
          </p:cNvPr>
          <p:cNvSpPr txBox="1">
            <a:spLocks/>
          </p:cNvSpPr>
          <p:nvPr/>
        </p:nvSpPr>
        <p:spPr>
          <a:xfrm>
            <a:off x="6298099" y="890184"/>
            <a:ext cx="4876799" cy="3940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2EA3DB-EE3A-0C0C-3544-A8F3B5DF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3" y="4728228"/>
            <a:ext cx="1516830" cy="15168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0D3981-B3AF-A740-EADB-8C035A95E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233" y="5265675"/>
            <a:ext cx="3016998" cy="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48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DC83BD-3CAB-0CD6-E3E2-0FA23797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1A920-8DE4-0BCC-FB61-B46C1D9C573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DEBC5B8-C549-45CB-B151-D36E1C8A19E7}"/>
              </a:ext>
            </a:extLst>
          </p:cNvPr>
          <p:cNvSpPr/>
          <p:nvPr/>
        </p:nvSpPr>
        <p:spPr>
          <a:xfrm>
            <a:off x="279400" y="928851"/>
            <a:ext cx="5696236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D24BD-4827-D2E2-AD45-D4239C3F5EA0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A7A87-8218-50FE-23BF-8FB07AFAF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184" y="5305245"/>
            <a:ext cx="3170510" cy="84861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ECA40C81-BEBD-5B94-4977-DE50A7B0E4FF}"/>
              </a:ext>
            </a:extLst>
          </p:cNvPr>
          <p:cNvSpPr txBox="1">
            <a:spLocks/>
          </p:cNvSpPr>
          <p:nvPr/>
        </p:nvSpPr>
        <p:spPr>
          <a:xfrm>
            <a:off x="6216364" y="934676"/>
            <a:ext cx="569623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«ВУДЛЭНД»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6950236502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город Тверь,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https://woodland.ooo/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https://woodland-dom.ru/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9"/>
              </a:rPr>
              <a:t>woodland.ooo@yandex.ru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info@woodland-dom.ru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(911) 639-57-60;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96F597-A066-E00F-85E0-C799BE0D6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20" y="5256348"/>
            <a:ext cx="3848646" cy="9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2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BE6AE1-166C-1594-4DAD-FB9C6B88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DE957-A173-3A68-DEEE-67C1EC65280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4EDB90A-E406-6B4D-9C2A-A060C91A4B72}"/>
              </a:ext>
            </a:extLst>
          </p:cNvPr>
          <p:cNvSpPr txBox="1">
            <a:spLocks/>
          </p:cNvSpPr>
          <p:nvPr/>
        </p:nvSpPr>
        <p:spPr>
          <a:xfrm>
            <a:off x="707011" y="978835"/>
            <a:ext cx="5301896" cy="5452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Бетогор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Щебень,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6949114210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г. Тверь, д. 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Боровлево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. 16 </a:t>
            </a:r>
            <a:b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https://betogor.ru/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info@betogor.ru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 8 (4822) 302—333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53766-48BB-2A41-18BA-E419335DF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2" y="4700959"/>
            <a:ext cx="2981558" cy="97527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BB09E9D-920F-A781-BE82-EFF2AB050652}"/>
              </a:ext>
            </a:extLst>
          </p:cNvPr>
          <p:cNvSpPr txBox="1">
            <a:spLocks/>
          </p:cNvSpPr>
          <p:nvPr/>
        </p:nvSpPr>
        <p:spPr>
          <a:xfrm>
            <a:off x="6427165" y="975404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Раслово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-Бетон»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Товарный бетон, сухие бетонные смеси, щебень, песок, гравий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ИНН:6950196909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170024,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д. 3б, ком. 900,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Промышленный парк "</a:t>
            </a:r>
            <a:r>
              <a:rPr lang="ru-RU" sz="1800" dirty="0" err="1">
                <a:solidFill>
                  <a:srgbClr val="000000"/>
                </a:solidFill>
                <a:ea typeface="Jost" pitchFamily="2" charset="-52"/>
              </a:rPr>
              <a:t>Раслово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"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https://raslovo-beton.ru/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  <a:hlinkClick r:id="rId7"/>
              </a:rPr>
              <a:t>raslovo-beton@yandex.ru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8-910-010-00-55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506D5D-D1DD-B182-D442-C7F6C3D8E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1" y="4838320"/>
            <a:ext cx="1295238" cy="12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0D5905-57B7-9C30-420E-F5679E68B98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</p:spTree>
    <p:extLst>
      <p:ext uri="{BB962C8B-B14F-4D97-AF65-F5344CB8AC3E}">
        <p14:creationId xmlns:p14="http://schemas.microsoft.com/office/powerpoint/2010/main" val="13037799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28FF-3A03-6E61-1670-55296EB2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21" y="2822713"/>
            <a:ext cx="5241236" cy="121257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F9E34-49F1-C843-7FDD-5071E03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90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0A2215-2F58-BEF1-304B-390DB9884785}"/>
              </a:ext>
            </a:extLst>
          </p:cNvPr>
          <p:cNvSpPr txBox="1">
            <a:spLocks/>
          </p:cNvSpPr>
          <p:nvPr/>
        </p:nvSpPr>
        <p:spPr>
          <a:xfrm>
            <a:off x="9291432" y="2822713"/>
            <a:ext cx="3337892" cy="283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Отдел внутрирегиональной кооперации:</a:t>
            </a:r>
          </a:p>
          <a:p>
            <a:endParaRPr lang="ru-RU" sz="1500" b="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Руководитель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Серов Михаил Алексеевич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(930) 154-42-34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m.serov@frp69.ru</a:t>
            </a:r>
            <a:endParaRPr lang="en-US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en-US" sz="1500" b="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Менеджер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Русаков Кирилл Александрович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(910) 010-06-04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k.rusakov@frp69.ru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www.frp69.ru</a:t>
            </a:r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66B2-3254-C676-0A2C-6686400CC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" y="390569"/>
            <a:ext cx="3778709" cy="1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2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CB8781-B1F9-4F88-9A71-2581D6407516}">
  <we:reference id="wa200005566" version="3.0.0.2" store="ru-R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6490</TotalTime>
  <Words>12215</Words>
  <Application>Microsoft Office PowerPoint</Application>
  <PresentationFormat>Широкоэкранный</PresentationFormat>
  <Paragraphs>1893</Paragraphs>
  <Slides>90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103" baseType="lpstr">
      <vt:lpstr>Arial</vt:lpstr>
      <vt:lpstr>Calibri</vt:lpstr>
      <vt:lpstr>Calibri Light</vt:lpstr>
      <vt:lpstr>Inter</vt:lpstr>
      <vt:lpstr>Jost</vt:lpstr>
      <vt:lpstr>Jost ExtraBold</vt:lpstr>
      <vt:lpstr>Lato</vt:lpstr>
      <vt:lpstr>Poppins</vt:lpstr>
      <vt:lpstr>PT Sans</vt:lpstr>
      <vt:lpstr>Rubik</vt:lpstr>
      <vt:lpstr>Times New Roman</vt:lpstr>
      <vt:lpstr>YS Text</vt:lpstr>
      <vt:lpstr>Тема Office</vt:lpstr>
      <vt:lpstr>Презентация PowerPoint</vt:lpstr>
      <vt:lpstr>Оглавление</vt:lpstr>
      <vt:lpstr>1. Строительные материалы: Изделия ЖБИ Товарный бетон Сухие строительные смеси, цемент, сыпучие материалы Строительная химия, лаки, краски, защитные покрытия Металлоконструкции и изделия из металла Стеновые и фасадные материалы Теплоизоляция и шумоизоляция Древесно-плитные материалы, конструкции из дерева Пиломатериалы Ограждающие конструкции Метизы и крепеж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Финишная отделка, материалы и изделия для внутренних работ и интерьера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Инженерные сети и инфраструктура: Электротехнические изделия, светотехническое оборудование, системы слабого тока Системы отопления, вентиляции и кондиционирования Системы очистки воздуха, воды, стоков Конструкции и комплектация для сетей и линейных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5.Техника, оборудование и инструмент для строительных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Домокомплекты, быстровозводимые здания и модульные конструкции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rck2.frp69@outlook.com</dc:creator>
  <cp:lastModifiedBy>Анна Драгун</cp:lastModifiedBy>
  <cp:revision>308</cp:revision>
  <dcterms:created xsi:type="dcterms:W3CDTF">2023-12-06T10:36:30Z</dcterms:created>
  <dcterms:modified xsi:type="dcterms:W3CDTF">2024-08-16T07:30:05Z</dcterms:modified>
</cp:coreProperties>
</file>