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00"/>
  </p:notesMasterIdLst>
  <p:sldIdLst>
    <p:sldId id="264" r:id="rId2"/>
    <p:sldId id="266" r:id="rId3"/>
    <p:sldId id="323" r:id="rId4"/>
    <p:sldId id="375" r:id="rId5"/>
    <p:sldId id="376" r:id="rId6"/>
    <p:sldId id="437" r:id="rId7"/>
    <p:sldId id="400" r:id="rId8"/>
    <p:sldId id="438" r:id="rId9"/>
    <p:sldId id="439" r:id="rId10"/>
    <p:sldId id="440" r:id="rId11"/>
    <p:sldId id="441" r:id="rId12"/>
    <p:sldId id="442" r:id="rId13"/>
    <p:sldId id="443" r:id="rId14"/>
    <p:sldId id="445" r:id="rId15"/>
    <p:sldId id="444" r:id="rId16"/>
    <p:sldId id="446" r:id="rId17"/>
    <p:sldId id="447" r:id="rId18"/>
    <p:sldId id="448" r:id="rId19"/>
    <p:sldId id="449" r:id="rId20"/>
    <p:sldId id="450" r:id="rId21"/>
    <p:sldId id="451" r:id="rId22"/>
    <p:sldId id="452" r:id="rId23"/>
    <p:sldId id="453" r:id="rId24"/>
    <p:sldId id="454" r:id="rId25"/>
    <p:sldId id="455" r:id="rId26"/>
    <p:sldId id="456" r:id="rId27"/>
    <p:sldId id="457" r:id="rId28"/>
    <p:sldId id="458" r:id="rId29"/>
    <p:sldId id="459" r:id="rId30"/>
    <p:sldId id="497" r:id="rId31"/>
    <p:sldId id="460" r:id="rId32"/>
    <p:sldId id="461" r:id="rId33"/>
    <p:sldId id="462" r:id="rId34"/>
    <p:sldId id="463" r:id="rId35"/>
    <p:sldId id="464" r:id="rId36"/>
    <p:sldId id="465" r:id="rId37"/>
    <p:sldId id="466" r:id="rId38"/>
    <p:sldId id="467" r:id="rId39"/>
    <p:sldId id="468" r:id="rId40"/>
    <p:sldId id="469" r:id="rId41"/>
    <p:sldId id="470" r:id="rId42"/>
    <p:sldId id="471" r:id="rId43"/>
    <p:sldId id="472" r:id="rId44"/>
    <p:sldId id="473" r:id="rId45"/>
    <p:sldId id="474" r:id="rId46"/>
    <p:sldId id="475" r:id="rId47"/>
    <p:sldId id="326" r:id="rId48"/>
    <p:sldId id="408" r:id="rId49"/>
    <p:sldId id="411" r:id="rId50"/>
    <p:sldId id="412" r:id="rId51"/>
    <p:sldId id="414" r:id="rId52"/>
    <p:sldId id="415" r:id="rId53"/>
    <p:sldId id="476" r:id="rId54"/>
    <p:sldId id="325" r:id="rId55"/>
    <p:sldId id="416" r:id="rId56"/>
    <p:sldId id="417" r:id="rId57"/>
    <p:sldId id="418" r:id="rId58"/>
    <p:sldId id="419" r:id="rId59"/>
    <p:sldId id="420" r:id="rId60"/>
    <p:sldId id="421" r:id="rId61"/>
    <p:sldId id="477" r:id="rId62"/>
    <p:sldId id="478" r:id="rId63"/>
    <p:sldId id="495" r:id="rId64"/>
    <p:sldId id="479" r:id="rId65"/>
    <p:sldId id="480" r:id="rId66"/>
    <p:sldId id="481" r:id="rId67"/>
    <p:sldId id="482" r:id="rId68"/>
    <p:sldId id="483" r:id="rId69"/>
    <p:sldId id="484" r:id="rId70"/>
    <p:sldId id="485" r:id="rId71"/>
    <p:sldId id="486" r:id="rId72"/>
    <p:sldId id="487" r:id="rId73"/>
    <p:sldId id="488" r:id="rId74"/>
    <p:sldId id="499" r:id="rId75"/>
    <p:sldId id="492" r:id="rId76"/>
    <p:sldId id="493" r:id="rId77"/>
    <p:sldId id="496" r:id="rId78"/>
    <p:sldId id="489" r:id="rId79"/>
    <p:sldId id="490" r:id="rId80"/>
    <p:sldId id="491" r:id="rId81"/>
    <p:sldId id="500" r:id="rId82"/>
    <p:sldId id="501" r:id="rId83"/>
    <p:sldId id="502" r:id="rId84"/>
    <p:sldId id="503" r:id="rId85"/>
    <p:sldId id="504" r:id="rId86"/>
    <p:sldId id="505" r:id="rId87"/>
    <p:sldId id="506" r:id="rId88"/>
    <p:sldId id="507" r:id="rId89"/>
    <p:sldId id="322" r:id="rId90"/>
    <p:sldId id="267" r:id="rId91"/>
    <p:sldId id="270" r:id="rId92"/>
    <p:sldId id="269" r:id="rId93"/>
    <p:sldId id="494" r:id="rId94"/>
    <p:sldId id="498" r:id="rId95"/>
    <p:sldId id="373" r:id="rId96"/>
    <p:sldId id="435" r:id="rId97"/>
    <p:sldId id="436" r:id="rId98"/>
    <p:sldId id="327" r:id="rId9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начало" id="{8EA14C3C-318D-4A73-A3C4-15A2C4EE64EA}">
          <p14:sldIdLst>
            <p14:sldId id="264"/>
            <p14:sldId id="266"/>
          </p14:sldIdLst>
        </p14:section>
        <p14:section name="1.Строительные материалы" id="{4AB041D7-F357-4A1A-BC41-315B25C3907A}">
          <p14:sldIdLst>
            <p14:sldId id="323"/>
            <p14:sldId id="375"/>
            <p14:sldId id="376"/>
            <p14:sldId id="437"/>
            <p14:sldId id="400"/>
            <p14:sldId id="438"/>
            <p14:sldId id="439"/>
            <p14:sldId id="440"/>
            <p14:sldId id="441"/>
            <p14:sldId id="442"/>
            <p14:sldId id="443"/>
            <p14:sldId id="445"/>
            <p14:sldId id="444"/>
            <p14:sldId id="446"/>
            <p14:sldId id="447"/>
            <p14:sldId id="448"/>
            <p14:sldId id="449"/>
            <p14:sldId id="450"/>
            <p14:sldId id="451"/>
            <p14:sldId id="452"/>
            <p14:sldId id="453"/>
            <p14:sldId id="454"/>
            <p14:sldId id="455"/>
            <p14:sldId id="456"/>
            <p14:sldId id="457"/>
            <p14:sldId id="458"/>
            <p14:sldId id="459"/>
            <p14:sldId id="497"/>
            <p14:sldId id="460"/>
            <p14:sldId id="461"/>
            <p14:sldId id="462"/>
            <p14:sldId id="463"/>
            <p14:sldId id="464"/>
            <p14:sldId id="465"/>
            <p14:sldId id="466"/>
            <p14:sldId id="467"/>
            <p14:sldId id="468"/>
            <p14:sldId id="469"/>
            <p14:sldId id="470"/>
            <p14:sldId id="471"/>
            <p14:sldId id="472"/>
            <p14:sldId id="473"/>
            <p14:sldId id="474"/>
            <p14:sldId id="475"/>
          </p14:sldIdLst>
        </p14:section>
        <p14:section name="2.Финишная отделка, материалы и изделия для внутренних работ и интерьера" id="{893EDCBD-63AC-4414-80D8-5F2ED7C19339}">
          <p14:sldIdLst>
            <p14:sldId id="326"/>
            <p14:sldId id="408"/>
            <p14:sldId id="411"/>
            <p14:sldId id="412"/>
            <p14:sldId id="414"/>
            <p14:sldId id="415"/>
            <p14:sldId id="476"/>
          </p14:sldIdLst>
        </p14:section>
        <p14:section name="3.Инженерные сети и инфраструктура" id="{5C5E99D2-6A12-41B9-8E0F-A8603ED00E11}">
          <p14:sldIdLst>
            <p14:sldId id="325"/>
            <p14:sldId id="416"/>
            <p14:sldId id="417"/>
            <p14:sldId id="418"/>
            <p14:sldId id="419"/>
            <p14:sldId id="420"/>
            <p14:sldId id="421"/>
            <p14:sldId id="477"/>
            <p14:sldId id="478"/>
            <p14:sldId id="495"/>
            <p14:sldId id="479"/>
            <p14:sldId id="480"/>
            <p14:sldId id="481"/>
            <p14:sldId id="482"/>
            <p14:sldId id="483"/>
            <p14:sldId id="484"/>
            <p14:sldId id="485"/>
            <p14:sldId id="486"/>
            <p14:sldId id="487"/>
            <p14:sldId id="488"/>
            <p14:sldId id="499"/>
            <p14:sldId id="492"/>
            <p14:sldId id="493"/>
            <p14:sldId id="496"/>
          </p14:sldIdLst>
        </p14:section>
        <p14:section name="4. Благоустройство территории, доступная среда" id="{E6A7054D-2673-452B-AE90-18804F616C13}">
          <p14:sldIdLst>
            <p14:sldId id="489"/>
            <p14:sldId id="490"/>
            <p14:sldId id="491"/>
            <p14:sldId id="500"/>
            <p14:sldId id="501"/>
            <p14:sldId id="502"/>
            <p14:sldId id="503"/>
            <p14:sldId id="504"/>
            <p14:sldId id="505"/>
            <p14:sldId id="506"/>
            <p14:sldId id="507"/>
          </p14:sldIdLst>
        </p14:section>
        <p14:section name="5.Техника ,оборудование и инструмент для строительных работ" id="{3D52B989-B18A-44F2-B0BC-99E814AA3688}">
          <p14:sldIdLst>
            <p14:sldId id="322"/>
            <p14:sldId id="267"/>
            <p14:sldId id="270"/>
            <p14:sldId id="269"/>
            <p14:sldId id="494"/>
            <p14:sldId id="498"/>
          </p14:sldIdLst>
        </p14:section>
        <p14:section name="6.Домокомплекты, быстровозводимые здания и модульные конструкции" id="{4074737A-6FEE-406C-B43B-DD55EE474D4D}">
          <p14:sldIdLst>
            <p14:sldId id="373"/>
            <p14:sldId id="435"/>
            <p14:sldId id="436"/>
            <p14:sldId id="32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597F"/>
    <a:srgbClr val="C5345D"/>
    <a:srgbClr val="BC2D5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3" autoAdjust="0"/>
    <p:restoredTop sz="92415" autoAdjust="0"/>
  </p:normalViewPr>
  <p:slideViewPr>
    <p:cSldViewPr snapToGrid="0">
      <p:cViewPr varScale="1">
        <p:scale>
          <a:sx n="76" d="100"/>
          <a:sy n="76" d="100"/>
        </p:scale>
        <p:origin x="946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611681-25B2-40CF-9A84-456ECAEA100E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4D5AA4-5B20-45D0-BDAA-E56BD9A4F5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3593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4D5AA4-5B20-45D0-BDAA-E56BD9A4F57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726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E3FCEA-7FED-12BF-93B9-B2718B0C3B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13FB1DF-8338-4A53-A32B-F859AD3159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7D30D36-0BA4-9F3D-15D1-7DD8DA8DA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E6FCB-EF1F-4E83-A787-6CFDC65591F1}" type="datetime1">
              <a:rPr lang="ru-RU" smtClean="0"/>
              <a:t>10.03.2025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6A7BD3-AFEA-6E1A-FCEA-8F9E4D377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C33339-9823-7EBA-44D4-A11D5BEB8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3370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0877ED-B25F-DC17-5857-EA665433E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900D3F2-8C8F-FF8B-A96B-E66CC54F09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170ECC-92BF-2DBC-0311-E89A7B78C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4252C-504E-4191-8AA2-5DD841E5A066}" type="datetime1">
              <a:rPr lang="ru-RU" smtClean="0"/>
              <a:t>10.03.2025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15F4C2-56E7-8BA9-92E9-49B546288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EC2117-13C8-4DAC-0090-2DAFE96FD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8292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B50491D-8526-D09B-5695-35B75C232D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A4477D1-228F-C9F5-EA45-84050ECAD1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99A7FE-F61E-1F3A-8339-40684FD16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A5DB1-A538-4047-A693-95B8EFAD2A03}" type="datetime1">
              <a:rPr lang="ru-RU" smtClean="0"/>
              <a:t>10.03.2025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EE1DE6-0567-7A33-748F-02D4D4ED9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526216-CE86-E253-7539-CA39C8DB7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1793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2665FB-BA0C-D3C6-5F6C-3A669DD78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65CD93-86C2-951F-BB04-17770D625A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FF8F20-10F6-6205-5B7C-B411BD5DB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34742-5255-4EEC-910A-826CB2854403}" type="datetime1">
              <a:rPr lang="ru-RU" smtClean="0"/>
              <a:t>10.03.2025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52611C-5985-5EEC-5DAD-83860CAD8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7B2A6B-C55E-E84A-D2BF-AD0CE9FCC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4101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518D2B-3997-06CC-3682-F10BE5BF8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F012AF3-5245-094C-A000-6A63DC114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3D7336-81C3-478B-325F-F06056071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05A9B-EC2D-40CC-BC43-5DBF131FE16C}" type="datetime1">
              <a:rPr lang="ru-RU" smtClean="0"/>
              <a:t>10.03.2025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7C5AEB-4551-F7CD-5FA9-47DC40330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43853B-F5CF-634F-036C-901F0F328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1305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A343DE-25C6-18D5-17DF-04E4F0CBC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B13CB1-C9A2-A1C3-F296-2D6550AD6C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9DF5367-01B2-B0E7-DE4F-3E4EE0DC10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3C1A9B5-366B-6F15-7F6F-2331AAD8A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FE0C0-F99E-4B2A-8D91-5454CA5F5F1E}" type="datetime1">
              <a:rPr lang="ru-RU" smtClean="0"/>
              <a:t>10.03.2025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72A80DF-9602-9313-97CE-C21EA0BEC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F4091A-C20D-1233-37D7-CB36248EF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6621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BE5A4C-67CF-E8C2-C2DE-9CE503760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84AD668-5C39-B559-8F22-D53393B06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22F3045-56F9-EFED-7D9C-F38FE3CFFC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40BC312-68EA-B628-1C17-14DA8B6874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B82CB89-495A-AF03-405C-9789DAD355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AB945B-39A8-17EA-9762-1B33525DC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9B447-455A-4E74-83D2-C615E8A4345B}" type="datetime1">
              <a:rPr lang="ru-RU" smtClean="0"/>
              <a:t>10.03.2025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EBC29C3-6233-404F-DF5C-D5960E4B7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0B59C09-B0F3-DC6F-FACF-A70735436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4720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4FF816-2416-FA31-31C6-A90C85655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38FC26C-8E25-65F7-FAFB-FA7EEEA4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B5D8B-FA93-4648-B5B9-E83889A75DE3}" type="datetime1">
              <a:rPr lang="ru-RU" smtClean="0"/>
              <a:t>10.03.2025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DFC4F1B-8BE6-DFBC-C91A-2F90DA577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AF936D9-818E-DA1C-B3B8-34D2703D1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1064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AA32DFF-F132-CB03-B9F9-9A8A38911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22255-BE93-4E16-A405-675F82187222}" type="datetime1">
              <a:rPr lang="ru-RU" smtClean="0"/>
              <a:t>10.03.2025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AEDD509-BA7C-6C57-157B-439AC9E9C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D9AC170-E130-8F95-7F27-04B9FBE91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457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BB166-849C-5C05-7D47-4555F0AAA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363049-D6D7-9CC7-47D4-31D330D5D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D2DA0EC-C140-1159-4F40-A4E882F1E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A898570-C6EE-9BC9-E833-05983BC83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C975C-EF80-4E4A-9DE9-612E78D369C3}" type="datetime1">
              <a:rPr lang="ru-RU" smtClean="0"/>
              <a:t>10.03.2025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97320F-CCB9-7D6B-7B7D-08AF0EC20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7BDB5CB-2262-AB07-D26C-FA18107BC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080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3947A6-F1F3-E47C-03EC-90418A54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622AEF1-33D1-9559-90CF-A0F65A2C46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FC33F0C-3930-273E-C1F2-4827129048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EF558A2-9304-D47D-6056-B71D8B2CD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28BAE-1D90-4657-93A5-098256A1CCB7}" type="datetime1">
              <a:rPr lang="ru-RU" smtClean="0"/>
              <a:t>10.03.2025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9D6A262-9876-2BB7-D7BD-77B18B924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B90377D-F71A-7D59-D9CB-A91DC7EA2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7282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478E8C-B70E-229F-7D06-DC11FEA9F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DB76306-7D97-2A33-F893-8304A216B9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3B43AD-8ECB-98A6-8E2A-E1726DECF3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0A7CB-02C4-4B5B-9025-DE1154912EEB}" type="datetime1">
              <a:rPr lang="ru-RU" smtClean="0"/>
              <a:t>10.03.2025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6F2B74-B595-A10F-0578-1F863A9656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080585-3718-BEB8-6C93-4CD19A9E3D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E4ACD-2865-4E7D-A9FA-EB54943EFB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8545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mailto:gbi6_tver@mail.ru" TargetMode="External"/><Relationship Id="rId3" Type="http://schemas.openxmlformats.org/officeDocument/2006/relationships/hyperlink" Target="https://betonvtveri.ru/" TargetMode="External"/><Relationship Id="rId7" Type="http://schemas.openxmlformats.org/officeDocument/2006/relationships/hyperlink" Target="https://www.kgbi-6.ru/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hyperlink" Target="tel:+7(4822)30-12-20" TargetMode="External"/><Relationship Id="rId4" Type="http://schemas.openxmlformats.org/officeDocument/2006/relationships/hyperlink" Target="mailto:tbz301220@gmail.com" TargetMode="External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hyperlink" Target="https://tccgbi.ru/" TargetMode="External"/><Relationship Id="rId7" Type="http://schemas.openxmlformats.org/officeDocument/2006/relationships/image" Target="../media/image1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info@beton-beton.ru" TargetMode="External"/><Relationship Id="rId5" Type="http://schemas.openxmlformats.org/officeDocument/2006/relationships/hyperlink" Target="https://beton-beton.ru/" TargetMode="External"/><Relationship Id="rId4" Type="http://schemas.openxmlformats.org/officeDocument/2006/relationships/hyperlink" Target="mailto:tccgbi@bk.ru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ksk@rzevgbi.ru" TargetMode="External"/><Relationship Id="rId7" Type="http://schemas.openxmlformats.org/officeDocument/2006/relationships/image" Target="../media/image14.jpg"/><Relationship Id="rId2" Type="http://schemas.openxmlformats.org/officeDocument/2006/relationships/hyperlink" Target="mailto:marketing@rzevgbi.ru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&#1079;&#1086;&#1092;.&#1088;&#1092;/" TargetMode="External"/><Relationship Id="rId5" Type="http://schemas.openxmlformats.org/officeDocument/2006/relationships/slide" Target="slide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sikahome.ru/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hyperlink" Target="https://paintfactory.ru/" TargetMode="External"/><Relationship Id="rId7" Type="http://schemas.openxmlformats.org/officeDocument/2006/relationships/image" Target="../media/image1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info@untec.ru" TargetMode="External"/><Relationship Id="rId5" Type="http://schemas.openxmlformats.org/officeDocument/2006/relationships/hyperlink" Target="https://untec.ru/" TargetMode="External"/><Relationship Id="rId4" Type="http://schemas.openxmlformats.org/officeDocument/2006/relationships/hyperlink" Target="mailto:info@paintfactory.ru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hyperlink" Target="https://maitre-deco.ru/" TargetMode="External"/><Relationship Id="rId7" Type="http://schemas.openxmlformats.org/officeDocument/2006/relationships/image" Target="../media/image1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info@col-tech.ru" TargetMode="External"/><Relationship Id="rId5" Type="http://schemas.openxmlformats.org/officeDocument/2006/relationships/hyperlink" Target="https://col-tech.ru/" TargetMode="External"/><Relationship Id="rId4" Type="http://schemas.openxmlformats.org/officeDocument/2006/relationships/hyperlink" Target="mailto:contact@maitre-deco.ru" TargetMode="External"/><Relationship Id="rId9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hyperlink" Target="https://polymerico.ru/" TargetMode="External"/><Relationship Id="rId7" Type="http://schemas.openxmlformats.org/officeDocument/2006/relationships/hyperlink" Target="mailto:ceo@takarus.ru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akarus.ru/" TargetMode="External"/><Relationship Id="rId5" Type="http://schemas.openxmlformats.org/officeDocument/2006/relationships/image" Target="../media/image22.png"/><Relationship Id="rId4" Type="http://schemas.openxmlformats.org/officeDocument/2006/relationships/hyperlink" Target="mailto:zakaz@polymerico.ru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hyperlink" Target="https://kon-esk.ru/" TargetMode="External"/><Relationship Id="rId7" Type="http://schemas.openxmlformats.org/officeDocument/2006/relationships/image" Target="../media/image2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post@pkorbita.ru" TargetMode="External"/><Relationship Id="rId5" Type="http://schemas.openxmlformats.org/officeDocument/2006/relationships/hyperlink" Target="http://pkorbita.ru/" TargetMode="External"/><Relationship Id="rId4" Type="http://schemas.openxmlformats.org/officeDocument/2006/relationships/hyperlink" Target="mailto:info@kon-esk.ru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hyperlink" Target="https://www.stm-factory.ru/" TargetMode="External"/><Relationship Id="rId7" Type="http://schemas.openxmlformats.org/officeDocument/2006/relationships/image" Target="../media/image26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info@metavr.ru" TargetMode="External"/><Relationship Id="rId5" Type="http://schemas.openxmlformats.org/officeDocument/2006/relationships/hyperlink" Target="https://metavr.ru/" TargetMode="External"/><Relationship Id="rId4" Type="http://schemas.openxmlformats.org/officeDocument/2006/relationships/hyperlink" Target="mailto:zakaz@stm-factory.ru?subject=%D0%9F%D0%B8%D1%81%D1%8C%D0%BC%D0%BE%20%D1%81%20%D1%81%D0%B0%D0%B9%D1%82%D0%B0%20stm-factory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hyperlink" Target="http://tsgtv.ru/" TargetMode="External"/><Relationship Id="rId7" Type="http://schemas.openxmlformats.org/officeDocument/2006/relationships/hyperlink" Target="mailto:info@ferma-metall.ru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ferma-metall.ru/" TargetMode="External"/><Relationship Id="rId5" Type="http://schemas.openxmlformats.org/officeDocument/2006/relationships/image" Target="../media/image28.png"/><Relationship Id="rId4" Type="http://schemas.openxmlformats.org/officeDocument/2006/relationships/hyperlink" Target="mailto:zakaz@tsgtv.ru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13" Type="http://schemas.openxmlformats.org/officeDocument/2006/relationships/slide" Target="slide45.xml"/><Relationship Id="rId18" Type="http://schemas.openxmlformats.org/officeDocument/2006/relationships/slide" Target="slide64.xml"/><Relationship Id="rId3" Type="http://schemas.openxmlformats.org/officeDocument/2006/relationships/slide" Target="slide4.xml"/><Relationship Id="rId21" Type="http://schemas.openxmlformats.org/officeDocument/2006/relationships/slide" Target="slide78.xml"/><Relationship Id="rId7" Type="http://schemas.openxmlformats.org/officeDocument/2006/relationships/slide" Target="slide17.xml"/><Relationship Id="rId12" Type="http://schemas.openxmlformats.org/officeDocument/2006/relationships/slide" Target="slide41.xml"/><Relationship Id="rId17" Type="http://schemas.openxmlformats.org/officeDocument/2006/relationships/slide" Target="slide60.xml"/><Relationship Id="rId2" Type="http://schemas.openxmlformats.org/officeDocument/2006/relationships/slide" Target="slide3.xml"/><Relationship Id="rId16" Type="http://schemas.openxmlformats.org/officeDocument/2006/relationships/slide" Target="slide55.xml"/><Relationship Id="rId20" Type="http://schemas.openxmlformats.org/officeDocument/2006/relationships/slide" Target="slide7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11" Type="http://schemas.openxmlformats.org/officeDocument/2006/relationships/slide" Target="slide38.xml"/><Relationship Id="rId5" Type="http://schemas.openxmlformats.org/officeDocument/2006/relationships/slide" Target="slide12.xml"/><Relationship Id="rId15" Type="http://schemas.openxmlformats.org/officeDocument/2006/relationships/slide" Target="slide54.xml"/><Relationship Id="rId23" Type="http://schemas.openxmlformats.org/officeDocument/2006/relationships/slide" Target="slide95.xml"/><Relationship Id="rId10" Type="http://schemas.openxmlformats.org/officeDocument/2006/relationships/slide" Target="slide33.xml"/><Relationship Id="rId19" Type="http://schemas.openxmlformats.org/officeDocument/2006/relationships/slide" Target="slide67.xml"/><Relationship Id="rId4" Type="http://schemas.openxmlformats.org/officeDocument/2006/relationships/slide" Target="slide7.xml"/><Relationship Id="rId9" Type="http://schemas.openxmlformats.org/officeDocument/2006/relationships/slide" Target="slide31.xml"/><Relationship Id="rId14" Type="http://schemas.openxmlformats.org/officeDocument/2006/relationships/slide" Target="slide47.xml"/><Relationship Id="rId22" Type="http://schemas.openxmlformats.org/officeDocument/2006/relationships/slide" Target="slide8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chtgitter.ru/" TargetMode="External"/><Relationship Id="rId7" Type="http://schemas.openxmlformats.org/officeDocument/2006/relationships/image" Target="../media/image3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hyperlink" Target="mailto:info@lichtgitter.ru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hyperlink" Target="https://ssk.ooo/" TargetMode="External"/><Relationship Id="rId7" Type="http://schemas.openxmlformats.org/officeDocument/2006/relationships/hyperlink" Target="mailto:vergokansupportrussia@atkore.com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vergokan.com/" TargetMode="External"/><Relationship Id="rId5" Type="http://schemas.openxmlformats.org/officeDocument/2006/relationships/image" Target="../media/image33.png"/><Relationship Id="rId4" Type="http://schemas.openxmlformats.org/officeDocument/2006/relationships/hyperlink" Target="mailto:mail@ssk.ooo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hyperlink" Target="mailto:istok@inbox.ru" TargetMode="External"/><Relationship Id="rId7" Type="http://schemas.openxmlformats.org/officeDocument/2006/relationships/hyperlink" Target="mailto:info@pkdst.com" TargetMode="External"/><Relationship Id="rId2" Type="http://schemas.openxmlformats.org/officeDocument/2006/relationships/hyperlink" Target="https://istok-tver.ru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kdst.com/" TargetMode="External"/><Relationship Id="rId5" Type="http://schemas.openxmlformats.org/officeDocument/2006/relationships/slide" Target="slide2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metal-obrabotka-tver.ru" TargetMode="External"/><Relationship Id="rId7" Type="http://schemas.openxmlformats.org/officeDocument/2006/relationships/image" Target="../media/image38.svg"/><Relationship Id="rId2" Type="http://schemas.openxmlformats.org/officeDocument/2006/relationships/hyperlink" Target="https://&#1084;&#1077;&#1090;&#1072;&#1083;&#1083;-&#1093;.&#1088;&#1092;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hyperlink" Target="mailto:prof.systema@mail.ru" TargetMode="External"/><Relationship Id="rId4" Type="http://schemas.openxmlformats.org/officeDocument/2006/relationships/slide" Target="slide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tzmk69.ru/" TargetMode="External"/><Relationship Id="rId7" Type="http://schemas.openxmlformats.org/officeDocument/2006/relationships/image" Target="../media/image4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hyperlink" Target="mailto:ttomkorolkov@yandex.ru" TargetMode="External"/><Relationship Id="rId4" Type="http://schemas.openxmlformats.org/officeDocument/2006/relationships/hyperlink" Target="mailto:tzmk-69@yandex.ru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b-metal.ru/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hyperlink" Target="mailto:mail@b-metal.ru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hyperlink" Target="https://ksmtver.ru/" TargetMode="External"/><Relationship Id="rId7" Type="http://schemas.openxmlformats.org/officeDocument/2006/relationships/hyperlink" Target="mailto:office@ratong.ru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atong.ru/" TargetMode="External"/><Relationship Id="rId5" Type="http://schemas.openxmlformats.org/officeDocument/2006/relationships/image" Target="../media/image43.png"/><Relationship Id="rId4" Type="http://schemas.openxmlformats.org/officeDocument/2006/relationships/hyperlink" Target="mailto:ksmtver69@yandex.ru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mailto:client@vceramica.ru" TargetMode="External"/><Relationship Id="rId3" Type="http://schemas.openxmlformats.org/officeDocument/2006/relationships/hyperlink" Target="https://tksm2.ru/" TargetMode="External"/><Relationship Id="rId7" Type="http://schemas.openxmlformats.org/officeDocument/2006/relationships/hyperlink" Target="mailto:sale@vceramica.ru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vceramica.ru/" TargetMode="External"/><Relationship Id="rId5" Type="http://schemas.openxmlformats.org/officeDocument/2006/relationships/image" Target="../media/image45.png"/><Relationship Id="rId4" Type="http://schemas.openxmlformats.org/officeDocument/2006/relationships/hyperlink" Target="mailto:solodkova@tksm2.ru" TargetMode="External"/><Relationship Id="rId9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hyperlink" Target="https://tecos.ru/" TargetMode="External"/><Relationship Id="rId7" Type="http://schemas.openxmlformats.org/officeDocument/2006/relationships/hyperlink" Target="mailto:info@volgabrick.ru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volgabrick.ru/" TargetMode="External"/><Relationship Id="rId5" Type="http://schemas.openxmlformats.org/officeDocument/2006/relationships/image" Target="../media/image47.jpeg"/><Relationship Id="rId4" Type="http://schemas.openxmlformats.org/officeDocument/2006/relationships/hyperlink" Target="mailto:office@tecos.ru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hyperlink" Target="https://tehno-press.ru/" TargetMode="External"/><Relationship Id="rId7" Type="http://schemas.openxmlformats.org/officeDocument/2006/relationships/hyperlink" Target="mailto:5067448@mail.ru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m-canyon.ru/" TargetMode="External"/><Relationship Id="rId5" Type="http://schemas.openxmlformats.org/officeDocument/2006/relationships/image" Target="../media/image49.png"/><Relationship Id="rId4" Type="http://schemas.openxmlformats.org/officeDocument/2006/relationships/hyperlink" Target="mailto:Tehno-press@r7-mail.ru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hyperlink" Target="mailto:info@stein.haus" TargetMode="External"/><Relationship Id="rId7" Type="http://schemas.openxmlformats.org/officeDocument/2006/relationships/image" Target="../media/image53.png"/><Relationship Id="rId2" Type="http://schemas.openxmlformats.org/officeDocument/2006/relationships/hyperlink" Target="https://stein.haus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slide" Target="slide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hyperlink" Target="https://basfiber.com/ru" TargetMode="External"/><Relationship Id="rId7" Type="http://schemas.openxmlformats.org/officeDocument/2006/relationships/hyperlink" Target="mailto:info@isocom.ru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isocom.ru/" TargetMode="External"/><Relationship Id="rId5" Type="http://schemas.openxmlformats.org/officeDocument/2006/relationships/image" Target="../media/image55.jpg"/><Relationship Id="rId4" Type="http://schemas.openxmlformats.org/officeDocument/2006/relationships/hyperlink" Target="mailto:info@basfiber.com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hlstrom-munksjo.com/" TargetMode="External"/><Relationship Id="rId7" Type="http://schemas.openxmlformats.org/officeDocument/2006/relationships/image" Target="../media/image5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g"/><Relationship Id="rId5" Type="http://schemas.openxmlformats.org/officeDocument/2006/relationships/hyperlink" Target="https://umatextermo.ru/" TargetMode="External"/><Relationship Id="rId4" Type="http://schemas.openxmlformats.org/officeDocument/2006/relationships/hyperlink" Target="mailto:info.tver@ahlstrom-munksjo.com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hyperlink" Target="http://www.neldok.ru/" TargetMode="External"/><Relationship Id="rId7" Type="http://schemas.openxmlformats.org/officeDocument/2006/relationships/hyperlink" Target="mailto:foreks2@yandex.ru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fanera-foreks.com/" TargetMode="External"/><Relationship Id="rId5" Type="http://schemas.openxmlformats.org/officeDocument/2006/relationships/image" Target="../media/image59.png"/><Relationship Id="rId4" Type="http://schemas.openxmlformats.org/officeDocument/2006/relationships/hyperlink" Target="maito:neldoc@rambler.ru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hyperlink" Target="http://lsolvl.ru/" TargetMode="External"/><Relationship Id="rId7" Type="http://schemas.openxmlformats.org/officeDocument/2006/relationships/hyperlink" Target="mailto:akmo@akmo.ru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akmo.ru/" TargetMode="External"/><Relationship Id="rId5" Type="http://schemas.openxmlformats.org/officeDocument/2006/relationships/hyperlink" Target="mailto:lsoinfo@lsolvl.ru" TargetMode="External"/><Relationship Id="rId4" Type="http://schemas.openxmlformats.org/officeDocument/2006/relationships/hyperlink" Target="https://ultralam.com/ru/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hyperlink" Target="https://tandemdvina.ru/" TargetMode="External"/><Relationship Id="rId7" Type="http://schemas.openxmlformats.org/officeDocument/2006/relationships/hyperlink" Target="mailto:ryabeevo.plywood@gmail.com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&#1088;&#1103;&#1073;&#1077;&#1077;&#1074;&#1086;.&#1088;&#1092;/" TargetMode="External"/><Relationship Id="rId5" Type="http://schemas.openxmlformats.org/officeDocument/2006/relationships/image" Target="../media/image62.png"/><Relationship Id="rId4" Type="http://schemas.openxmlformats.org/officeDocument/2006/relationships/hyperlink" Target="mailto:dvinatandem@mail.ru" TargetMode="Externa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hyperlink" Target="https://rlfanera.ru/" TargetMode="External"/><Relationship Id="rId7" Type="http://schemas.openxmlformats.org/officeDocument/2006/relationships/hyperlink" Target="mailto:vvlesprom@mail.ru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vvlesprom.com/" TargetMode="External"/><Relationship Id="rId5" Type="http://schemas.openxmlformats.org/officeDocument/2006/relationships/image" Target="../media/image64.png"/><Relationship Id="rId4" Type="http://schemas.openxmlformats.org/officeDocument/2006/relationships/hyperlink" Target="mailto:sales@rlfanera.ru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hyperlink" Target="http://seligles.ru/" TargetMode="External"/><Relationship Id="rId7" Type="http://schemas.openxmlformats.org/officeDocument/2006/relationships/hyperlink" Target="mailto:mainbox@penowood.ru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enowood.ru/" TargetMode="External"/><Relationship Id="rId5" Type="http://schemas.openxmlformats.org/officeDocument/2006/relationships/image" Target="../media/image69.jpeg"/><Relationship Id="rId4" Type="http://schemas.openxmlformats.org/officeDocument/2006/relationships/hyperlink" Target="mailto:seligles@mail.ru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mailto:ooolaguna@inbox.ru" TargetMode="External"/><Relationship Id="rId7" Type="http://schemas.openxmlformats.org/officeDocument/2006/relationships/image" Target="../media/image7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tel:84827174223" TargetMode="External"/><Relationship Id="rId5" Type="http://schemas.openxmlformats.org/officeDocument/2006/relationships/hyperlink" Target="mailto:100lesov@inbox.ru" TargetMode="External"/><Relationship Id="rId4" Type="http://schemas.openxmlformats.org/officeDocument/2006/relationships/hyperlink" Target="https://lesokombinat69.ru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mailto:ksk@rzevgbi.ru" TargetMode="External"/><Relationship Id="rId7" Type="http://schemas.openxmlformats.org/officeDocument/2006/relationships/hyperlink" Target="mailto:comer@bjbi.ru" TargetMode="External"/><Relationship Id="rId2" Type="http://schemas.openxmlformats.org/officeDocument/2006/relationships/hyperlink" Target="mailto:marketing@rzevgbi.ru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bjbi.ru/" TargetMode="External"/><Relationship Id="rId5" Type="http://schemas.openxmlformats.org/officeDocument/2006/relationships/slide" Target="slide2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hyperlink" Target="http://lph-siyanie.ru/" TargetMode="External"/><Relationship Id="rId7" Type="http://schemas.openxmlformats.org/officeDocument/2006/relationships/image" Target="../media/image7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hyperlink" Target="mailto:lph@siyanie.ru" TargetMode="External"/><Relationship Id="rId4" Type="http://schemas.openxmlformats.org/officeDocument/2006/relationships/hyperlink" Target="http://lph-siyanie.ru/kontakty/+7(495)2877666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doorhan.ru/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g"/><Relationship Id="rId5" Type="http://schemas.openxmlformats.org/officeDocument/2006/relationships/image" Target="../media/image75.jpg"/><Relationship Id="rId4" Type="http://schemas.openxmlformats.org/officeDocument/2006/relationships/hyperlink" Target="mailto:info@doorhan.ru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tandemdvina.ru/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beldveri@mail.ru" TargetMode="External"/><Relationship Id="rId5" Type="http://schemas.openxmlformats.org/officeDocument/2006/relationships/hyperlink" Target="https://beldveri.ru/" TargetMode="External"/><Relationship Id="rId4" Type="http://schemas.openxmlformats.org/officeDocument/2006/relationships/hyperlink" Target="mailto:dvinatandem@mail.ru" TargetMode="Externa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mailto:pekol.2000@mail.ru" TargetMode="External"/><Relationship Id="rId3" Type="http://schemas.openxmlformats.org/officeDocument/2006/relationships/hyperlink" Target="https://kinplast.ru/" TargetMode="External"/><Relationship Id="rId7" Type="http://schemas.openxmlformats.org/officeDocument/2006/relationships/hyperlink" Target="mailto:garant_doors@mail.ru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dverygarant.ru/" TargetMode="External"/><Relationship Id="rId5" Type="http://schemas.openxmlformats.org/officeDocument/2006/relationships/image" Target="../media/image77.png"/><Relationship Id="rId4" Type="http://schemas.openxmlformats.org/officeDocument/2006/relationships/hyperlink" Target="mailto:info@kin.su" TargetMode="External"/><Relationship Id="rId9" Type="http://schemas.openxmlformats.org/officeDocument/2006/relationships/image" Target="../media/image7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hyperlink" Target="https://sofiadoors.com/" TargetMode="External"/><Relationship Id="rId7" Type="http://schemas.openxmlformats.org/officeDocument/2006/relationships/image" Target="../media/image80.sv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hyperlink" Target="mailto:ooosofia@mail.ru" TargetMode="External"/><Relationship Id="rId4" Type="http://schemas.openxmlformats.org/officeDocument/2006/relationships/hyperlink" Target="mailto:support@sofiadoors.com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pkmetalit.ru/" TargetMode="External"/><Relationship Id="rId7" Type="http://schemas.openxmlformats.org/officeDocument/2006/relationships/image" Target="../media/image83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zakaz@anker69.ru" TargetMode="External"/><Relationship Id="rId5" Type="http://schemas.openxmlformats.org/officeDocument/2006/relationships/hyperlink" Target="http://anker69.ru/" TargetMode="External"/><Relationship Id="rId4" Type="http://schemas.openxmlformats.org/officeDocument/2006/relationships/image" Target="../media/image82.jp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hyperlink" Target="https://bilar.ru/" TargetMode="External"/><Relationship Id="rId7" Type="http://schemas.openxmlformats.org/officeDocument/2006/relationships/hyperlink" Target="mailto:ooomz@yandex.ru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mzavod69.ru/" TargetMode="External"/><Relationship Id="rId5" Type="http://schemas.openxmlformats.org/officeDocument/2006/relationships/image" Target="../media/image84.png"/><Relationship Id="rId4" Type="http://schemas.openxmlformats.org/officeDocument/2006/relationships/hyperlink" Target="mailto:sale@bilar.ru" TargetMode="Externa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pietrabianca.ru/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hyperlink" Target="mailto:info@pietrabianca.ru" TargetMode="Externa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hyperlink" Target="https://paintfactory.ru/" TargetMode="External"/><Relationship Id="rId7" Type="http://schemas.openxmlformats.org/officeDocument/2006/relationships/hyperlink" Target="mailto:info@untec.ru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untec.ru/" TargetMode="External"/><Relationship Id="rId5" Type="http://schemas.openxmlformats.org/officeDocument/2006/relationships/image" Target="../media/image17.png"/><Relationship Id="rId4" Type="http://schemas.openxmlformats.org/officeDocument/2006/relationships/hyperlink" Target="mailto:info@paintfactory.ru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sales@tzhbi4.ru" TargetMode="External"/><Relationship Id="rId7" Type="http://schemas.openxmlformats.org/officeDocument/2006/relationships/hyperlink" Target="mailto:tccgbi@bk.ru" TargetMode="External"/><Relationship Id="rId2" Type="http://schemas.openxmlformats.org/officeDocument/2006/relationships/hyperlink" Target="https://www.tzhbi4.ru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ccgbi.ru/" TargetMode="External"/><Relationship Id="rId5" Type="http://schemas.openxmlformats.org/officeDocument/2006/relationships/image" Target="../media/image5.png"/><Relationship Id="rId4" Type="http://schemas.openxmlformats.org/officeDocument/2006/relationships/slide" Target="slide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hyperlink" Target="mailto:info@col-tech.ru" TargetMode="External"/><Relationship Id="rId3" Type="http://schemas.openxmlformats.org/officeDocument/2006/relationships/hyperlink" Target="https://maitre-deco.ru/" TargetMode="External"/><Relationship Id="rId7" Type="http://schemas.openxmlformats.org/officeDocument/2006/relationships/hyperlink" Target="https://col-tech.ru/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hyperlink" Target="mailto:contact@maitre-deco.ru" TargetMode="External"/><Relationship Id="rId9" Type="http://schemas.openxmlformats.org/officeDocument/2006/relationships/image" Target="../media/image21.jp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hyperlink" Target="https://kinplast.ru/" TargetMode="External"/><Relationship Id="rId7" Type="http://schemas.openxmlformats.org/officeDocument/2006/relationships/hyperlink" Target="mailto:mail@lestv.ru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stv.ru/" TargetMode="External"/><Relationship Id="rId5" Type="http://schemas.openxmlformats.org/officeDocument/2006/relationships/image" Target="../media/image77.png"/><Relationship Id="rId4" Type="http://schemas.openxmlformats.org/officeDocument/2006/relationships/hyperlink" Target="mailto:info@kin.su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tandemdvina.ru/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beldveri@mail.ru" TargetMode="External"/><Relationship Id="rId5" Type="http://schemas.openxmlformats.org/officeDocument/2006/relationships/hyperlink" Target="https://beldveri.ru/" TargetMode="External"/><Relationship Id="rId4" Type="http://schemas.openxmlformats.org/officeDocument/2006/relationships/hyperlink" Target="mailto:dvinatandem@mail.ru" TargetMode="Externa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hyperlink" Target="http://dverygarant.ru/" TargetMode="External"/><Relationship Id="rId3" Type="http://schemas.openxmlformats.org/officeDocument/2006/relationships/hyperlink" Target="https://sofiadoors.com/" TargetMode="External"/><Relationship Id="rId7" Type="http://schemas.openxmlformats.org/officeDocument/2006/relationships/image" Target="../media/image80.sv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78.png"/><Relationship Id="rId5" Type="http://schemas.openxmlformats.org/officeDocument/2006/relationships/hyperlink" Target="mailto:ooosofia@mail.ru" TargetMode="External"/><Relationship Id="rId10" Type="http://schemas.openxmlformats.org/officeDocument/2006/relationships/hyperlink" Target="mailto:pekol.2000@mail.ru" TargetMode="External"/><Relationship Id="rId4" Type="http://schemas.openxmlformats.org/officeDocument/2006/relationships/hyperlink" Target="mailto:support@sofiadoors.com" TargetMode="External"/><Relationship Id="rId9" Type="http://schemas.openxmlformats.org/officeDocument/2006/relationships/hyperlink" Target="mailto:garant_doors@mail.ru" TargetMode="Externa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hyperlink" Target="mailto:ellaiting@yandex.ru" TargetMode="External"/><Relationship Id="rId3" Type="http://schemas.openxmlformats.org/officeDocument/2006/relationships/hyperlink" Target="https://bl-g.ru/" TargetMode="External"/><Relationship Id="rId7" Type="http://schemas.openxmlformats.org/officeDocument/2006/relationships/hyperlink" Target="https://kelz.ru/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hyperlink" Target="mailto:info@bl-g.ru" TargetMode="External"/><Relationship Id="rId4" Type="http://schemas.openxmlformats.org/officeDocument/2006/relationships/hyperlink" Target="https://galad.ru/" TargetMode="External"/><Relationship Id="rId9" Type="http://schemas.openxmlformats.org/officeDocument/2006/relationships/image" Target="../media/image90.gif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hyperlink" Target="https://tvercable.ru/" TargetMode="External"/><Relationship Id="rId7" Type="http://schemas.openxmlformats.org/officeDocument/2006/relationships/hyperlink" Target="mailto:info@tvekabel.ru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vekabel.ru/" TargetMode="External"/><Relationship Id="rId5" Type="http://schemas.openxmlformats.org/officeDocument/2006/relationships/image" Target="../media/image91.jpg"/><Relationship Id="rId4" Type="http://schemas.openxmlformats.org/officeDocument/2006/relationships/hyperlink" Target="mailto:zakaz@tdtek.ru" TargetMode="Externa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hyperlink" Target="http://www.vergokan.com/" TargetMode="External"/><Relationship Id="rId7" Type="http://schemas.openxmlformats.org/officeDocument/2006/relationships/hyperlink" Target="mailto:tver@dkc.ru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dkc.ru/" TargetMode="External"/><Relationship Id="rId5" Type="http://schemas.openxmlformats.org/officeDocument/2006/relationships/image" Target="../media/image34.png"/><Relationship Id="rId4" Type="http://schemas.openxmlformats.org/officeDocument/2006/relationships/hyperlink" Target="mailto:vergokansupportrussia@atkore.com" TargetMode="Externa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gif"/><Relationship Id="rId3" Type="http://schemas.openxmlformats.org/officeDocument/2006/relationships/hyperlink" Target="https://istok-tver.ru/" TargetMode="External"/><Relationship Id="rId7" Type="http://schemas.openxmlformats.org/officeDocument/2006/relationships/hyperlink" Target="mailto:4822553680@mail.ru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energomash-tver.ru/" TargetMode="External"/><Relationship Id="rId5" Type="http://schemas.openxmlformats.org/officeDocument/2006/relationships/image" Target="../media/image35.png"/><Relationship Id="rId4" Type="http://schemas.openxmlformats.org/officeDocument/2006/relationships/hyperlink" Target="mailto:istok@inbox.ru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hyperlink" Target="mailto:pusk@kzeap.ru" TargetMode="External"/><Relationship Id="rId4" Type="http://schemas.openxmlformats.org/officeDocument/2006/relationships/hyperlink" Target="https://kzeap.ru/index.php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betogor.ru/" TargetMode="External"/><Relationship Id="rId7" Type="http://schemas.openxmlformats.org/officeDocument/2006/relationships/hyperlink" Target="mailto:raslovo-beton@yandex.ru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aslovo-beton.ru/" TargetMode="External"/><Relationship Id="rId5" Type="http://schemas.openxmlformats.org/officeDocument/2006/relationships/image" Target="../media/image6.png"/><Relationship Id="rId4" Type="http://schemas.openxmlformats.org/officeDocument/2006/relationships/hyperlink" Target="mailto:info@betogor.ru" TargetMode="Externa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hyperlink" Target="https://kztoradiator.ru/" TargetMode="External"/><Relationship Id="rId7" Type="http://schemas.openxmlformats.org/officeDocument/2006/relationships/hyperlink" Target="mailto:info@genum.pro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genum.pro/" TargetMode="External"/><Relationship Id="rId5" Type="http://schemas.openxmlformats.org/officeDocument/2006/relationships/image" Target="../media/image97.png"/><Relationship Id="rId4" Type="http://schemas.openxmlformats.org/officeDocument/2006/relationships/hyperlink" Target="mailto:sales@kztoradiator.ru" TargetMode="External"/><Relationship Id="rId9" Type="http://schemas.openxmlformats.org/officeDocument/2006/relationships/image" Target="../media/image99.sv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hyperlink" Target="https://www.nppzeus.ru/" TargetMode="External"/><Relationship Id="rId7" Type="http://schemas.openxmlformats.org/officeDocument/2006/relationships/hyperlink" Target="mailto:info@vega-air.com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vega-air.com/" TargetMode="External"/><Relationship Id="rId5" Type="http://schemas.openxmlformats.org/officeDocument/2006/relationships/image" Target="../media/image100.png"/><Relationship Id="rId4" Type="http://schemas.openxmlformats.org/officeDocument/2006/relationships/hyperlink" Target="mailto:info@nppzeus.ru" TargetMode="External"/><Relationship Id="rId9" Type="http://schemas.openxmlformats.org/officeDocument/2006/relationships/image" Target="../media/image102.sv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hyperlink" Target="mailto:info@metalfach.com.ru" TargetMode="External"/><Relationship Id="rId7" Type="http://schemas.openxmlformats.org/officeDocument/2006/relationships/hyperlink" Target="mailto:info@metall-store.ru" TargetMode="External"/><Relationship Id="rId2" Type="http://schemas.openxmlformats.org/officeDocument/2006/relationships/hyperlink" Target="https://metalfach.com.ru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metall-store.ru/" TargetMode="External"/><Relationship Id="rId5" Type="http://schemas.openxmlformats.org/officeDocument/2006/relationships/slide" Target="slide2.xml"/><Relationship Id="rId4" Type="http://schemas.openxmlformats.org/officeDocument/2006/relationships/image" Target="../media/image103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hyperlink" Target="https://www.schiedel.com/" TargetMode="External"/><Relationship Id="rId7" Type="http://schemas.openxmlformats.org/officeDocument/2006/relationships/hyperlink" Target="mailto:steel_llc@mail.ru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imohodisteel.ru/" TargetMode="External"/><Relationship Id="rId5" Type="http://schemas.openxmlformats.org/officeDocument/2006/relationships/image" Target="../media/image105.jpg"/><Relationship Id="rId4" Type="http://schemas.openxmlformats.org/officeDocument/2006/relationships/hyperlink" Target="mailto:office@schiedel.ru" TargetMode="Externa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hyperlink" Target="https://www.tverprom.ru/" TargetMode="External"/><Relationship Id="rId7" Type="http://schemas.openxmlformats.org/officeDocument/2006/relationships/hyperlink" Target="mailto:stow_zavod@stowater.com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towater.com/" TargetMode="External"/><Relationship Id="rId5" Type="http://schemas.openxmlformats.org/officeDocument/2006/relationships/image" Target="../media/image107.jpg"/><Relationship Id="rId4" Type="http://schemas.openxmlformats.org/officeDocument/2006/relationships/hyperlink" Target="mailto:k-tverprom@yandex.ru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komekoprom.ru" TargetMode="External"/><Relationship Id="rId7" Type="http://schemas.openxmlformats.org/officeDocument/2006/relationships/slide" Target="slide2.xml"/><Relationship Id="rId2" Type="http://schemas.openxmlformats.org/officeDocument/2006/relationships/hyperlink" Target="https://&#1082;&#1086;&#1084;&#1101;&#1082;&#1086;&#1087;&#1088;&#1086;&#1084;.&#1088;&#1092;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gif"/><Relationship Id="rId5" Type="http://schemas.openxmlformats.org/officeDocument/2006/relationships/hyperlink" Target="mailto:4822553680@mail.ru" TargetMode="External"/><Relationship Id="rId4" Type="http://schemas.openxmlformats.org/officeDocument/2006/relationships/hyperlink" Target="http://www.energomash-tver.ru/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helyx-systems.com/" TargetMode="External"/><Relationship Id="rId7" Type="http://schemas.openxmlformats.org/officeDocument/2006/relationships/image" Target="../media/image11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&#1101;&#1082;&#1086;&#1089;&#1090;&#1088;&#1072;&#1076;&#1072;.&#1088;&#1092;/" TargetMode="External"/><Relationship Id="rId5" Type="http://schemas.openxmlformats.org/officeDocument/2006/relationships/image" Target="../media/image109.jpg"/><Relationship Id="rId4" Type="http://schemas.openxmlformats.org/officeDocument/2006/relationships/hyperlink" Target="mailto:office@helyx-systems.com" TargetMode="Externa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hyperlink" Target="https://kon-esk.ru/" TargetMode="External"/><Relationship Id="rId7" Type="http://schemas.openxmlformats.org/officeDocument/2006/relationships/hyperlink" Target="mailto:post@pkorbita.ru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pkorbita.ru/" TargetMode="External"/><Relationship Id="rId5" Type="http://schemas.openxmlformats.org/officeDocument/2006/relationships/image" Target="../media/image24.png"/><Relationship Id="rId4" Type="http://schemas.openxmlformats.org/officeDocument/2006/relationships/hyperlink" Target="mailto:info@kon-esk.ru" TargetMode="Externa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hyperlink" Target="https://basfiber.com/ru" TargetMode="External"/><Relationship Id="rId7" Type="http://schemas.openxmlformats.org/officeDocument/2006/relationships/hyperlink" Target="mailto:info@isocom.ru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isocom.ru/" TargetMode="External"/><Relationship Id="rId5" Type="http://schemas.openxmlformats.org/officeDocument/2006/relationships/image" Target="../media/image55.jpg"/><Relationship Id="rId4" Type="http://schemas.openxmlformats.org/officeDocument/2006/relationships/hyperlink" Target="mailto:info@basfiber.com" TargetMode="Externa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hyperlink" Target="http://www.vergokan.com/" TargetMode="External"/><Relationship Id="rId7" Type="http://schemas.openxmlformats.org/officeDocument/2006/relationships/hyperlink" Target="mailto:tver@dkc.ru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dkc.ru/" TargetMode="External"/><Relationship Id="rId5" Type="http://schemas.openxmlformats.org/officeDocument/2006/relationships/image" Target="../media/image34.png"/><Relationship Id="rId4" Type="http://schemas.openxmlformats.org/officeDocument/2006/relationships/hyperlink" Target="mailto:vergokansupportrussia@atkore.com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://betontver.ru/" TargetMode="External"/><Relationship Id="rId7" Type="http://schemas.openxmlformats.org/officeDocument/2006/relationships/hyperlink" Target="mailto:sales@tzhbi4.ru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tzhbi4.ru/" TargetMode="External"/><Relationship Id="rId5" Type="http://schemas.openxmlformats.org/officeDocument/2006/relationships/image" Target="../media/image8.png"/><Relationship Id="rId4" Type="http://schemas.openxmlformats.org/officeDocument/2006/relationships/hyperlink" Target="mailto:4822440308@mail.ru" TargetMode="Externa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g"/><Relationship Id="rId3" Type="http://schemas.openxmlformats.org/officeDocument/2006/relationships/hyperlink" Target="https://kon-esk.ru/" TargetMode="External"/><Relationship Id="rId7" Type="http://schemas.openxmlformats.org/officeDocument/2006/relationships/hyperlink" Target="mailto:info@tvtp.ru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tvtp.ru/" TargetMode="External"/><Relationship Id="rId5" Type="http://schemas.openxmlformats.org/officeDocument/2006/relationships/image" Target="../media/image24.png"/><Relationship Id="rId4" Type="http://schemas.openxmlformats.org/officeDocument/2006/relationships/hyperlink" Target="mailto:info@kon-esk.ru" TargetMode="Externa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hyperlink" Target="mailto:info@pkdst.com" TargetMode="External"/><Relationship Id="rId7" Type="http://schemas.openxmlformats.org/officeDocument/2006/relationships/slide" Target="slide2.xml"/><Relationship Id="rId2" Type="http://schemas.openxmlformats.org/officeDocument/2006/relationships/hyperlink" Target="https://pkdst.com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jpg"/><Relationship Id="rId5" Type="http://schemas.openxmlformats.org/officeDocument/2006/relationships/hyperlink" Target="mailto:afzawod@mail.ru" TargetMode="External"/><Relationship Id="rId4" Type="http://schemas.openxmlformats.org/officeDocument/2006/relationships/hyperlink" Target="https://farforzavod.ru/" TargetMode="External"/><Relationship Id="rId9" Type="http://schemas.openxmlformats.org/officeDocument/2006/relationships/image" Target="../media/image114.sv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hyperlink" Target="https://bolarm.ru/" TargetMode="External"/><Relationship Id="rId7" Type="http://schemas.openxmlformats.org/officeDocument/2006/relationships/image" Target="../media/image11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info@zavodas.ru" TargetMode="External"/><Relationship Id="rId5" Type="http://schemas.openxmlformats.org/officeDocument/2006/relationships/hyperlink" Target="https://zavodas.ru/" TargetMode="External"/><Relationship Id="rId4" Type="http://schemas.openxmlformats.org/officeDocument/2006/relationships/hyperlink" Target="mailto:info@bolarm.com" TargetMode="External"/><Relationship Id="rId9" Type="http://schemas.openxmlformats.org/officeDocument/2006/relationships/image" Target="../media/image117.sv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hyperlink" Target="https://pnd.pro/" TargetMode="External"/><Relationship Id="rId7" Type="http://schemas.openxmlformats.org/officeDocument/2006/relationships/hyperlink" Target="mailto:mail@b-metal.ru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b-metal.ru/" TargetMode="External"/><Relationship Id="rId5" Type="http://schemas.openxmlformats.org/officeDocument/2006/relationships/image" Target="../media/image118.jpg"/><Relationship Id="rId4" Type="http://schemas.openxmlformats.org/officeDocument/2006/relationships/hyperlink" Target="mailto:plastico@tver-pk.ru" TargetMode="Externa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3" Type="http://schemas.openxmlformats.org/officeDocument/2006/relationships/hyperlink" Target="mailto:nel-plastik@mail.ru" TargetMode="External"/><Relationship Id="rId7" Type="http://schemas.openxmlformats.org/officeDocument/2006/relationships/image" Target="../media/image121.jpg"/><Relationship Id="rId2" Type="http://schemas.openxmlformats.org/officeDocument/2006/relationships/hyperlink" Target="https://nel-plastik.ru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svg"/><Relationship Id="rId5" Type="http://schemas.openxmlformats.org/officeDocument/2006/relationships/image" Target="../media/image119.png"/><Relationship Id="rId4" Type="http://schemas.openxmlformats.org/officeDocument/2006/relationships/slide" Target="slide2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hyperlink" Target="https://promgroup.ru/" TargetMode="External"/><Relationship Id="rId7" Type="http://schemas.openxmlformats.org/officeDocument/2006/relationships/hyperlink" Target="mailto:akomtver@mail.ru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akom-tver.ru/" TargetMode="External"/><Relationship Id="rId5" Type="http://schemas.openxmlformats.org/officeDocument/2006/relationships/image" Target="../media/image123.png"/><Relationship Id="rId4" Type="http://schemas.openxmlformats.org/officeDocument/2006/relationships/hyperlink" Target="mailto:prominvestgroup@list.ru" TargetMode="External"/><Relationship Id="rId9" Type="http://schemas.openxmlformats.org/officeDocument/2006/relationships/image" Target="../media/image125.sv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hyperlink" Target="https://www.granit-salamandra.ru/" TargetMode="External"/><Relationship Id="rId7" Type="http://schemas.openxmlformats.org/officeDocument/2006/relationships/hyperlink" Target="mailto:info@usp101-tver.ru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usp101-tver.ru/index.php" TargetMode="External"/><Relationship Id="rId5" Type="http://schemas.openxmlformats.org/officeDocument/2006/relationships/image" Target="../media/image126.png"/><Relationship Id="rId4" Type="http://schemas.openxmlformats.org/officeDocument/2006/relationships/hyperlink" Target="mailto:info@granit-salamandra.ru" TargetMode="Externa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lekolock.ru/" TargetMode="External"/><Relationship Id="rId7" Type="http://schemas.openxmlformats.org/officeDocument/2006/relationships/image" Target="../media/image130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jpg"/><Relationship Id="rId5" Type="http://schemas.openxmlformats.org/officeDocument/2006/relationships/image" Target="../media/image128.jpg"/><Relationship Id="rId4" Type="http://schemas.openxmlformats.org/officeDocument/2006/relationships/hyperlink" Target="mailto:am@alekolock.ru" TargetMode="Externa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hyperlink" Target="https://www.tzhbi4.ru/" TargetMode="External"/><Relationship Id="rId7" Type="http://schemas.openxmlformats.org/officeDocument/2006/relationships/hyperlink" Target="mailto:info@metavr.ru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metavr.ru/" TargetMode="External"/><Relationship Id="rId5" Type="http://schemas.openxmlformats.org/officeDocument/2006/relationships/image" Target="../media/image5.png"/><Relationship Id="rId4" Type="http://schemas.openxmlformats.org/officeDocument/2006/relationships/hyperlink" Target="mailto:sales@tzhbi4.ru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mailto:ksk@rzevgbi.ru" TargetMode="External"/><Relationship Id="rId7" Type="http://schemas.openxmlformats.org/officeDocument/2006/relationships/hyperlink" Target="mailto:info@prom-beton.su" TargetMode="External"/><Relationship Id="rId2" Type="http://schemas.openxmlformats.org/officeDocument/2006/relationships/hyperlink" Target="mailto:marketing@rzevgbi.ru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rom-beton.su/" TargetMode="External"/><Relationship Id="rId5" Type="http://schemas.openxmlformats.org/officeDocument/2006/relationships/slide" Target="slide2.xml"/><Relationship Id="rId4" Type="http://schemas.openxmlformats.org/officeDocument/2006/relationships/image" Target="../media/image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s://tiflocentre.ru/" TargetMode="External"/><Relationship Id="rId7" Type="http://schemas.openxmlformats.org/officeDocument/2006/relationships/image" Target="../media/image133.gif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bushevec2009@yandex.ru" TargetMode="External"/><Relationship Id="rId5" Type="http://schemas.openxmlformats.org/officeDocument/2006/relationships/hyperlink" Target="https://www.bushevec.ru/" TargetMode="External"/><Relationship Id="rId4" Type="http://schemas.openxmlformats.org/officeDocument/2006/relationships/image" Target="../media/image13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s://aganar.ru/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s://dimar-maf.ru/" TargetMode="External"/><Relationship Id="rId7" Type="http://schemas.openxmlformats.org/officeDocument/2006/relationships/image" Target="../media/image139.jp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jpg"/><Relationship Id="rId5" Type="http://schemas.openxmlformats.org/officeDocument/2006/relationships/image" Target="../media/image137.jpg"/><Relationship Id="rId4" Type="http://schemas.openxmlformats.org/officeDocument/2006/relationships/image" Target="../media/image136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s://grkks.ru/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.jpg"/><Relationship Id="rId5" Type="http://schemas.openxmlformats.org/officeDocument/2006/relationships/image" Target="../media/image141.jpg"/><Relationship Id="rId4" Type="http://schemas.openxmlformats.org/officeDocument/2006/relationships/image" Target="../media/image140.jp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s://komitexgeo.ru/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jpg"/><Relationship Id="rId5" Type="http://schemas.openxmlformats.org/officeDocument/2006/relationships/image" Target="../media/image144.jpg"/><Relationship Id="rId4" Type="http://schemas.openxmlformats.org/officeDocument/2006/relationships/image" Target="../media/image143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3.ru/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jpg"/><Relationship Id="rId5" Type="http://schemas.openxmlformats.org/officeDocument/2006/relationships/image" Target="../media/image147.jpg"/><Relationship Id="rId4" Type="http://schemas.openxmlformats.org/officeDocument/2006/relationships/image" Target="../media/image146.jp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hyperlink" Target="http://bronzamet.ru/" TargetMode="External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151.jpg"/><Relationship Id="rId4" Type="http://schemas.openxmlformats.org/officeDocument/2006/relationships/image" Target="../media/image150.jp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://betizgroup.ru/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s://konkrit.ru/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6.jpg"/><Relationship Id="rId4" Type="http://schemas.openxmlformats.org/officeDocument/2006/relationships/image" Target="../media/image155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betogor.ru/" TargetMode="External"/><Relationship Id="rId7" Type="http://schemas.openxmlformats.org/officeDocument/2006/relationships/hyperlink" Target="mailto:raslovo-beton@yandex.ru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aslovo-beton.ru/" TargetMode="External"/><Relationship Id="rId5" Type="http://schemas.openxmlformats.org/officeDocument/2006/relationships/image" Target="../media/image6.png"/><Relationship Id="rId4" Type="http://schemas.openxmlformats.org/officeDocument/2006/relationships/hyperlink" Target="mailto:info@betogor.ru" TargetMode="Externa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hyperlink" Target="mailto:info@psc-techincom.ru" TargetMode="External"/><Relationship Id="rId3" Type="http://schemas.openxmlformats.org/officeDocument/2006/relationships/image" Target="../media/image157.png"/><Relationship Id="rId7" Type="http://schemas.openxmlformats.org/officeDocument/2006/relationships/hyperlink" Target="http://psc-techincom.ru/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png"/><Relationship Id="rId5" Type="http://schemas.openxmlformats.org/officeDocument/2006/relationships/hyperlink" Target="mailto:tvex@umg.ru" TargetMode="External"/><Relationship Id="rId4" Type="http://schemas.openxmlformats.org/officeDocument/2006/relationships/hyperlink" Target="https://umg-sdm.com/" TargetMode="Externa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mailto:zemz@zemz.ru" TargetMode="External"/><Relationship Id="rId7" Type="http://schemas.openxmlformats.org/officeDocument/2006/relationships/image" Target="../media/image160.png"/><Relationship Id="rId2" Type="http://schemas.openxmlformats.org/officeDocument/2006/relationships/hyperlink" Target="http://zemz.ru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mkom.ru/" TargetMode="External"/><Relationship Id="rId5" Type="http://schemas.openxmlformats.org/officeDocument/2006/relationships/image" Target="../media/image159.png"/><Relationship Id="rId4" Type="http://schemas.openxmlformats.org/officeDocument/2006/relationships/slide" Target="slide2.xm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3" Type="http://schemas.openxmlformats.org/officeDocument/2006/relationships/hyperlink" Target="https://asobezh.ru/" TargetMode="External"/><Relationship Id="rId7" Type="http://schemas.openxmlformats.org/officeDocument/2006/relationships/hyperlink" Target="mailto:tvermz@yandex.ru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vergruz.ru/" TargetMode="External"/><Relationship Id="rId5" Type="http://schemas.openxmlformats.org/officeDocument/2006/relationships/image" Target="../media/image161.png"/><Relationship Id="rId4" Type="http://schemas.openxmlformats.org/officeDocument/2006/relationships/hyperlink" Target="mailto:info@asobezh.ru" TargetMode="External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hyperlink" Target="https://www.boatswain.org/" TargetMode="External"/><Relationship Id="rId7" Type="http://schemas.openxmlformats.org/officeDocument/2006/relationships/hyperlink" Target="mailto:info@greenmash.ru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greenmash.ru/" TargetMode="External"/><Relationship Id="rId5" Type="http://schemas.openxmlformats.org/officeDocument/2006/relationships/image" Target="../media/image163.jpg"/><Relationship Id="rId4" Type="http://schemas.openxmlformats.org/officeDocument/2006/relationships/hyperlink" Target="mailto:glaz-69@yandex.ru" TargetMode="Externa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s://rkz-rzhev.ru/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6.jpg"/><Relationship Id="rId5" Type="http://schemas.openxmlformats.org/officeDocument/2006/relationships/image" Target="../media/image165.jpg"/><Relationship Id="rId4" Type="http://schemas.openxmlformats.org/officeDocument/2006/relationships/hyperlink" Target="mailto:9301577633@mail.ru" TargetMode="Externa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3" Type="http://schemas.openxmlformats.org/officeDocument/2006/relationships/hyperlink" Target="https://www.vvlesprom.com/" TargetMode="External"/><Relationship Id="rId7" Type="http://schemas.openxmlformats.org/officeDocument/2006/relationships/image" Target="../media/image7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mainbox@penowood.ru" TargetMode="External"/><Relationship Id="rId5" Type="http://schemas.openxmlformats.org/officeDocument/2006/relationships/hyperlink" Target="https://penowood.ru/" TargetMode="External"/><Relationship Id="rId4" Type="http://schemas.openxmlformats.org/officeDocument/2006/relationships/hyperlink" Target="mailto:vvlesprom@mail.ru" TargetMode="External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hyperlink" Target="https://woodland-dom.ru/" TargetMode="External"/><Relationship Id="rId3" Type="http://schemas.openxmlformats.org/officeDocument/2006/relationships/hyperlink" Target="http://lsolvl.ru/" TargetMode="External"/><Relationship Id="rId7" Type="http://schemas.openxmlformats.org/officeDocument/2006/relationships/hyperlink" Target="https://woodland.ooo/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hyperlink" Target="mailto:lsoinfo@lsolvl.ru" TargetMode="External"/><Relationship Id="rId10" Type="http://schemas.openxmlformats.org/officeDocument/2006/relationships/image" Target="../media/image168.jpg"/><Relationship Id="rId4" Type="http://schemas.openxmlformats.org/officeDocument/2006/relationships/hyperlink" Target="https://ultralam.com/ru/" TargetMode="External"/><Relationship Id="rId9" Type="http://schemas.openxmlformats.org/officeDocument/2006/relationships/hyperlink" Target="mailto:woodland.ooo@yandex.ru" TargetMode="Externa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mailto:m.serov@frp69.ru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png"/><Relationship Id="rId5" Type="http://schemas.openxmlformats.org/officeDocument/2006/relationships/hyperlink" Target="http://www.frp69.ru/" TargetMode="External"/><Relationship Id="rId4" Type="http://schemas.openxmlformats.org/officeDocument/2006/relationships/hyperlink" Target="mailto:k.Rusakov@frp69.r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04079FC8-A148-6796-2276-B029A52E7E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D03FA3-5233-A5D7-3B1A-FF01C1B78426}"/>
              </a:ext>
            </a:extLst>
          </p:cNvPr>
          <p:cNvSpPr txBox="1"/>
          <p:nvPr/>
        </p:nvSpPr>
        <p:spPr>
          <a:xfrm>
            <a:off x="4817624" y="2483264"/>
            <a:ext cx="677774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strike="noStrike" spc="-1" dirty="0">
                <a:solidFill>
                  <a:srgbClr val="FFFFFF"/>
                </a:solidFill>
                <a:latin typeface="Jost ExtraBold" pitchFamily="2" charset="-52"/>
                <a:ea typeface="Jost ExtraBold" pitchFamily="2" charset="-52"/>
              </a:rPr>
              <a:t>Производители </a:t>
            </a:r>
            <a:endParaRPr lang="ru-RU" sz="4000" b="0" strike="noStrike" spc="-1" dirty="0">
              <a:solidFill>
                <a:srgbClr val="FFFFFF"/>
              </a:solidFill>
              <a:latin typeface="Jost ExtraBold" pitchFamily="2" charset="-52"/>
              <a:ea typeface="Jost ExtraBold" pitchFamily="2" charset="-52"/>
            </a:endParaRPr>
          </a:p>
          <a:p>
            <a:pPr algn="ctr">
              <a:lnSpc>
                <a:spcPct val="100000"/>
              </a:lnSpc>
            </a:pPr>
            <a:r>
              <a:rPr lang="ru-RU" sz="4000" b="1" strike="noStrike" spc="-1" dirty="0">
                <a:solidFill>
                  <a:srgbClr val="FFFFFF"/>
                </a:solidFill>
                <a:latin typeface="Jost ExtraBold" pitchFamily="2" charset="-52"/>
                <a:ea typeface="Jost ExtraBold" pitchFamily="2" charset="-52"/>
              </a:rPr>
              <a:t>строительных материалов Тверской области</a:t>
            </a:r>
            <a:endParaRPr lang="ru-RU" sz="4000" b="0" strike="noStrike" spc="-1" dirty="0">
              <a:solidFill>
                <a:srgbClr val="FFFFFF"/>
              </a:solidFill>
              <a:latin typeface="Jost ExtraBold" pitchFamily="2" charset="-52"/>
              <a:ea typeface="Jost ExtraBold" pitchFamily="2" charset="-52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3309522-213C-A46E-45D2-21D2AF8CA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2793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2A1AC26-04F5-4397-3ED2-EDCDB2CF0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10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694A94-60EA-39FE-7E4B-42320B667D23}"/>
              </a:ext>
            </a:extLst>
          </p:cNvPr>
          <p:cNvSpPr txBox="1"/>
          <p:nvPr/>
        </p:nvSpPr>
        <p:spPr>
          <a:xfrm>
            <a:off x="0" y="4568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Товарный бетон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3DA137-14C5-ACE8-BF83-1D76E8D4E748}"/>
              </a:ext>
            </a:extLst>
          </p:cNvPr>
          <p:cNvSpPr txBox="1"/>
          <p:nvPr/>
        </p:nvSpPr>
        <p:spPr>
          <a:xfrm>
            <a:off x="-868680" y="6202468"/>
            <a:ext cx="6217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0B919F6E-DAF5-C811-D446-D43B3881684F}"/>
              </a:ext>
            </a:extLst>
          </p:cNvPr>
          <p:cNvSpPr txBox="1">
            <a:spLocks/>
          </p:cNvSpPr>
          <p:nvPr/>
        </p:nvSpPr>
        <p:spPr>
          <a:xfrm>
            <a:off x="775932" y="955581"/>
            <a:ext cx="5301896" cy="533102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ООО «Тверской бетонный завод №1»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b="1" spc="-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endParaRPr lang="ru-RU" sz="1800" u="sng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товарный бетон, раствор бетонный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пескобетон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ИНН:6906012768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170022, Тверская область, г. Тверь, Можайского ул., д.89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https://betonvtveri.ru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dirty="0">
                <a:solidFill>
                  <a:srgbClr val="3BA648"/>
                </a:solidFill>
                <a:latin typeface="Calibri" panose="020F0502020204030204" pitchFamily="34" charset="0"/>
                <a:ea typeface="Jost" pitchFamily="2" charset="-52"/>
                <a:hlinkClick r:id="rId4"/>
              </a:rPr>
              <a:t>tbz301220@gmail.com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</a:t>
            </a:r>
            <a:r>
              <a:rPr lang="ru-RU" sz="1800" dirty="0">
                <a:solidFill>
                  <a:srgbClr val="3BA648"/>
                </a:solidFill>
                <a:latin typeface="Calibri" panose="020F0502020204030204" pitchFamily="34" charset="0"/>
                <a:ea typeface="Jost" pitchFamily="2" charset="-52"/>
                <a:hlinkClick r:id="rId5"/>
              </a:rPr>
              <a:t> 8 (4822) 30-12-20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C4A46DB-72DC-35BD-C3EC-E00454677A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3" t="4802" r="12187"/>
          <a:stretch/>
        </p:blipFill>
        <p:spPr>
          <a:xfrm>
            <a:off x="2240280" y="4798203"/>
            <a:ext cx="1053548" cy="1119073"/>
          </a:xfrm>
          <a:prstGeom prst="rect">
            <a:avLst/>
          </a:prstGeom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70100865-86CA-9A9A-04A5-E01229E82226}"/>
              </a:ext>
            </a:extLst>
          </p:cNvPr>
          <p:cNvSpPr txBox="1">
            <a:spLocks/>
          </p:cNvSpPr>
          <p:nvPr/>
        </p:nvSpPr>
        <p:spPr>
          <a:xfrm>
            <a:off x="6077828" y="955581"/>
            <a:ext cx="4960943" cy="53173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9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«Комбинат ЖБИ-6»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9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9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Производимая продукция</a:t>
            </a:r>
            <a:r>
              <a:rPr lang="ru-RU" sz="19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:</a:t>
            </a:r>
            <a:r>
              <a:rPr lang="ru-RU" sz="19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бетон для фундамента, бетон для бассейна, бетон для забора, бетон для полов (стяжки), бетон дорожный, бетон тощий, кладочная смесь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9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9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9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9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6950011280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9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170100, Тверская область, г. Тверь,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9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Индустриальная ул., д. 5, офис 20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9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900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7"/>
              </a:rPr>
              <a:t>https://www.kgbi-6.ru/</a:t>
            </a:r>
            <a:endParaRPr lang="ru-RU" sz="19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9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900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8"/>
              </a:rPr>
              <a:t>gbi6_tver@mail.ru</a:t>
            </a:r>
            <a:endParaRPr lang="ru-RU" sz="19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9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</a:t>
            </a:r>
            <a:r>
              <a:rPr lang="en-US" sz="19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(4822) 45-25-25</a:t>
            </a:r>
            <a:r>
              <a:rPr lang="ru-RU" sz="19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,</a:t>
            </a:r>
            <a:r>
              <a:rPr lang="en-US" sz="19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endParaRPr lang="ru-RU" sz="19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9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8</a:t>
            </a:r>
            <a:r>
              <a:rPr lang="en-US" sz="19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(909) 265-25-25</a:t>
            </a:r>
            <a:endParaRPr lang="ru-RU" sz="19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</a:pPr>
            <a:endParaRPr lang="ru-RU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" name="Рисунок 1">
            <a:extLst>
              <a:ext uri="{FF2B5EF4-FFF2-40B4-BE49-F238E27FC236}">
                <a16:creationId xmlns:a16="http://schemas.microsoft.com/office/drawing/2014/main" id="{B3E1A6A9-0176-8DCE-F1CA-D91B31E33DEA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7542176" y="5368089"/>
            <a:ext cx="1940458" cy="549187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4414787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00595DF-E6A8-097B-E924-9E1B25919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11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942058-A62A-8348-B3F5-C8686BF188D3}"/>
              </a:ext>
            </a:extLst>
          </p:cNvPr>
          <p:cNvSpPr txBox="1"/>
          <p:nvPr/>
        </p:nvSpPr>
        <p:spPr>
          <a:xfrm>
            <a:off x="0" y="4568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Товарный бетон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D3A94E-2A65-539E-29C3-4748C0C81A22}"/>
              </a:ext>
            </a:extLst>
          </p:cNvPr>
          <p:cNvSpPr txBox="1"/>
          <p:nvPr/>
        </p:nvSpPr>
        <p:spPr>
          <a:xfrm>
            <a:off x="-868680" y="6202468"/>
            <a:ext cx="6217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DD0C5117-93E5-2307-930A-18438F737BC8}"/>
              </a:ext>
            </a:extLst>
          </p:cNvPr>
          <p:cNvSpPr txBox="1">
            <a:spLocks/>
          </p:cNvSpPr>
          <p:nvPr/>
        </p:nvSpPr>
        <p:spPr>
          <a:xfrm>
            <a:off x="668513" y="949899"/>
            <a:ext cx="5307192" cy="546736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</a:t>
            </a:r>
            <a:r>
              <a:rPr lang="ru-RU" sz="1800" b="1" spc="-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Тверьспецстрой</a:t>
            </a: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 - ЖБИ»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 изделия для круглых колодцев, водопровода и канализации, ж/б тюбинги, дорожные плиты, плиты перекрытия камер, лотков, плиты забора, фундаментные блоки ФБС, пенобетонные блоки, пустотные плиты перекрытия, сваи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6901035338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170017, Тверская область, г. Тверь,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 Перемерки Большие, д.42 к.2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https://tccgbi.ru/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4"/>
              </a:rPr>
              <a:t>tccgbi@bk.ru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 8 (4822) 34-42-52, 8 (4822) 48-30-09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C5FF76E9-FED7-832A-00F4-5DA687C9AE2C}"/>
              </a:ext>
            </a:extLst>
          </p:cNvPr>
          <p:cNvSpPr txBox="1">
            <a:spLocks/>
          </p:cNvSpPr>
          <p:nvPr/>
        </p:nvSpPr>
        <p:spPr>
          <a:xfrm>
            <a:off x="6096000" y="949899"/>
            <a:ext cx="5961433" cy="537929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9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Бетонные Технологии (ГК БЕТОН-БЕТОН) </a:t>
            </a:r>
            <a:br>
              <a:rPr lang="ru-RU" sz="1900" b="1" spc="-1" dirty="0">
                <a:solidFill>
                  <a:srgbClr val="C00000"/>
                </a:solidFill>
                <a:latin typeface="Calibri" panose="020F0502020204030204" pitchFamily="34" charset="0"/>
                <a:ea typeface="Jost" pitchFamily="2" charset="-52"/>
              </a:rPr>
            </a:br>
            <a:endParaRPr lang="ru-RU" sz="1900" b="1" spc="-1" dirty="0">
              <a:solidFill>
                <a:srgbClr val="C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9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  <a:r>
              <a:rPr lang="ru-RU" sz="19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производство товарного бетона, полимерных материалов, металлоконструкций, пластиковых колодцев и труб, деревянных окон и фасадных систем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9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9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9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 Тверская область, Калининский район, </a:t>
            </a:r>
            <a:r>
              <a:rPr lang="ru-RU" sz="19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Эммаусское</a:t>
            </a:r>
            <a:r>
              <a:rPr lang="ru-RU" sz="19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сельское поселение, территория Промзоны ЦПТ, с3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9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9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5"/>
              </a:rPr>
              <a:t>https://beton-beton.ru/</a:t>
            </a:r>
            <a:endParaRPr lang="ru-RU" sz="19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9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+7 (495) 109-22-99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9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Почта: </a:t>
            </a:r>
            <a:r>
              <a:rPr lang="en-US" sz="19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6"/>
              </a:rPr>
              <a:t>info@beton-beton.ru</a:t>
            </a:r>
            <a:r>
              <a:rPr lang="ru-RU" sz="19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946965A-4EC6-E130-5AD1-D535B77175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599" y="4927714"/>
            <a:ext cx="4236234" cy="98038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DA41B75-33F9-028F-827F-1F9F56DFF5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838" y="5177339"/>
            <a:ext cx="3466542" cy="115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5952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7303E69-4AEB-BE83-206E-2E42224EB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12</a:t>
            </a:fld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DE7DFB-AC09-5263-60F4-4FB544F27E38}"/>
              </a:ext>
            </a:extLst>
          </p:cNvPr>
          <p:cNvSpPr txBox="1">
            <a:spLocks/>
          </p:cNvSpPr>
          <p:nvPr/>
        </p:nvSpPr>
        <p:spPr>
          <a:xfrm>
            <a:off x="565597" y="975405"/>
            <a:ext cx="5181600" cy="522706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50000"/>
                  </a:schemeClr>
                </a:solidFill>
                <a:ea typeface="Jost" pitchFamily="2" charset="-52"/>
                <a:cs typeface="Times New Roman" panose="02020603050405020304" pitchFamily="18" charset="0"/>
              </a:rPr>
              <a:t>АО «КСК «Ржевский»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керамзитовый гравий, сухие смеси, щебень, песок, товарный бетон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ИНН: 6914001512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Адрес: 172391, Тверская область, г. Ржев,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Центральная ул., д.25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563C1"/>
                </a:solidFill>
                <a:ea typeface="Jost" pitchFamily="2" charset="-52"/>
                <a:cs typeface="Times New Roman" panose="02020603050405020304" pitchFamily="18" charset="0"/>
              </a:rPr>
              <a:t>https://www.rzevgbi.ru/</a:t>
            </a:r>
            <a:endParaRPr lang="ru-RU" sz="1800" spc="-1" dirty="0">
              <a:solidFill>
                <a:srgbClr val="000000"/>
              </a:solidFill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spc="-1" dirty="0">
                <a:solidFill>
                  <a:srgbClr val="0563C1"/>
                </a:solidFill>
                <a:ea typeface="Jost" pitchFamily="2" charset="-52"/>
                <a:cs typeface="Times New Roman" panose="02020603050405020304" pitchFamily="18" charset="0"/>
                <a:hlinkClick r:id="rId2"/>
              </a:rPr>
              <a:t>marketing@rzevgbi.ru</a:t>
            </a: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, </a:t>
            </a:r>
            <a:r>
              <a:rPr lang="en-US" sz="1800" spc="-1" dirty="0">
                <a:solidFill>
                  <a:srgbClr val="0563C1"/>
                </a:solidFill>
                <a:ea typeface="Jost" pitchFamily="2" charset="-52"/>
                <a:cs typeface="Times New Roman" panose="02020603050405020304" pitchFamily="18" charset="0"/>
                <a:hlinkClick r:id="rId3"/>
              </a:rPr>
              <a:t>ksk@rzevgbi.ru</a:t>
            </a: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Телефоны (приемная): 8 800-250-64-95</a:t>
            </a:r>
          </a:p>
          <a:p>
            <a:pPr>
              <a:lnSpc>
                <a:spcPct val="100000"/>
              </a:lnSpc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16FE80F-FBE8-8886-051C-C5BDBAB1AC51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058816" y="4730142"/>
            <a:ext cx="3085166" cy="975276"/>
          </a:xfrm>
          <a:prstGeom prst="rect">
            <a:avLst/>
          </a:prstGeom>
          <a:ln w="0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88B19A-80C7-99FF-7E16-8BB5CA46FECD}"/>
              </a:ext>
            </a:extLst>
          </p:cNvPr>
          <p:cNvSpPr txBox="1"/>
          <p:nvPr/>
        </p:nvSpPr>
        <p:spPr>
          <a:xfrm>
            <a:off x="-868680" y="6202468"/>
            <a:ext cx="6217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5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3BF815-0377-59A8-FC18-3584C5CB5C8C}"/>
              </a:ext>
            </a:extLst>
          </p:cNvPr>
          <p:cNvSpPr txBox="1"/>
          <p:nvPr/>
        </p:nvSpPr>
        <p:spPr>
          <a:xfrm>
            <a:off x="0" y="4568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Сухие строительные смеси, цемент, сыпучие материалы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EBCA9F39-1387-83D5-1E69-EDD99A952B27}"/>
              </a:ext>
            </a:extLst>
          </p:cNvPr>
          <p:cNvSpPr txBox="1">
            <a:spLocks/>
          </p:cNvSpPr>
          <p:nvPr/>
        </p:nvSpPr>
        <p:spPr>
          <a:xfrm>
            <a:off x="6096000" y="975404"/>
            <a:ext cx="5181600" cy="522706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50000"/>
                  </a:schemeClr>
                </a:solidFill>
                <a:ea typeface="Jost" pitchFamily="2" charset="-52"/>
                <a:cs typeface="Times New Roman" panose="02020603050405020304" pitchFamily="18" charset="0"/>
              </a:rPr>
              <a:t>ООО «ЗОФ»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производитель сухих фракционированных песков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ИНН: 7743856059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Адрес: 172332, Тверская область, г. Зубцов, ул. Вокзальная, д. 1, стр. 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563C1"/>
                </a:solidFill>
                <a:ea typeface="Jost" pitchFamily="2" charset="-52"/>
                <a:cs typeface="Times New Roman" panose="02020603050405020304" pitchFamily="18" charset="0"/>
                <a:hlinkClick r:id="rId6"/>
              </a:rPr>
              <a:t>https://</a:t>
            </a:r>
            <a:r>
              <a:rPr lang="ru-RU" sz="1800" spc="-1" dirty="0" err="1">
                <a:solidFill>
                  <a:srgbClr val="0563C1"/>
                </a:solidFill>
                <a:ea typeface="Jost" pitchFamily="2" charset="-52"/>
                <a:cs typeface="Times New Roman" panose="02020603050405020304" pitchFamily="18" charset="0"/>
                <a:hlinkClick r:id="rId6"/>
              </a:rPr>
              <a:t>зоф.рф</a:t>
            </a:r>
            <a:r>
              <a:rPr lang="ru-RU" sz="1800" spc="-1" dirty="0">
                <a:solidFill>
                  <a:srgbClr val="0563C1"/>
                </a:solidFill>
                <a:ea typeface="Jost" pitchFamily="2" charset="-52"/>
                <a:cs typeface="Times New Roman" panose="02020603050405020304" pitchFamily="18" charset="0"/>
                <a:hlinkClick r:id="rId6"/>
              </a:rPr>
              <a:t>/</a:t>
            </a:r>
            <a:endParaRPr lang="ru-RU" sz="1800" spc="-1" dirty="0">
              <a:solidFill>
                <a:srgbClr val="0563C1"/>
              </a:solidFill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Телефоны (приемная): 8 (4826) 22-12-73, 8 (920) 158-30-11</a:t>
            </a:r>
          </a:p>
          <a:p>
            <a:pPr>
              <a:lnSpc>
                <a:spcPct val="100000"/>
              </a:lnSpc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AB91A71-6AC1-9E5D-37F0-CA001AB33B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677" y="4259606"/>
            <a:ext cx="1859846" cy="191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214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0DC0AF6-A5CE-C561-892F-B5087E906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13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E1391B-B7D8-682D-2B91-F3912FC5C41D}"/>
              </a:ext>
            </a:extLst>
          </p:cNvPr>
          <p:cNvSpPr txBox="1"/>
          <p:nvPr/>
        </p:nvSpPr>
        <p:spPr>
          <a:xfrm>
            <a:off x="0" y="4568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Сухие строительные смеси, цемент, сыпучие материалы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D5A6C7-9C28-0042-0F03-99B62A4E4373}"/>
              </a:ext>
            </a:extLst>
          </p:cNvPr>
          <p:cNvSpPr txBox="1"/>
          <p:nvPr/>
        </p:nvSpPr>
        <p:spPr>
          <a:xfrm>
            <a:off x="-868680" y="6202468"/>
            <a:ext cx="6217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F7DB84A2-651D-2DF0-37D7-1BB13C8A5FF7}"/>
              </a:ext>
            </a:extLst>
          </p:cNvPr>
          <p:cNvSpPr txBox="1">
            <a:spLocks/>
          </p:cNvSpPr>
          <p:nvPr/>
        </p:nvSpPr>
        <p:spPr>
          <a:xfrm>
            <a:off x="565597" y="975405"/>
            <a:ext cx="5181600" cy="522706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50000"/>
                  </a:schemeClr>
                </a:solidFill>
                <a:ea typeface="Jost" pitchFamily="2" charset="-52"/>
                <a:cs typeface="Times New Roman" panose="02020603050405020304" pitchFamily="18" charset="0"/>
              </a:rPr>
              <a:t>ООО «ЮНИКС-СТРОЙ» (концерн </a:t>
            </a:r>
            <a:r>
              <a:rPr lang="en-US" sz="1800" b="1" spc="-1" dirty="0">
                <a:solidFill>
                  <a:schemeClr val="accent1">
                    <a:lumMod val="50000"/>
                  </a:schemeClr>
                </a:solidFill>
                <a:ea typeface="Jost" pitchFamily="2" charset="-52"/>
                <a:cs typeface="Times New Roman" panose="02020603050405020304" pitchFamily="18" charset="0"/>
              </a:rPr>
              <a:t>Sika)</a:t>
            </a:r>
            <a:endParaRPr lang="ru-RU" sz="1800" b="1" spc="-1" dirty="0">
              <a:solidFill>
                <a:schemeClr val="accent1">
                  <a:lumMod val="50000"/>
                </a:schemeClr>
              </a:solidFill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производство сухих строительных смесей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ИНН: 6914010475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Адрес: 172387, Россия, Тверская область, г. Ржев, ул. Солнечная, д. 22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563C1"/>
                </a:solidFill>
                <a:ea typeface="Jost" pitchFamily="2" charset="-52"/>
                <a:cs typeface="Times New Roman" panose="02020603050405020304" pitchFamily="18" charset="0"/>
                <a:hlinkClick r:id="rId3"/>
              </a:rPr>
              <a:t>https://sikahome.ru/</a:t>
            </a:r>
            <a:endParaRPr lang="ru-RU" sz="1800" spc="-1" dirty="0">
              <a:solidFill>
                <a:srgbClr val="0563C1"/>
              </a:solidFill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spc="-1" dirty="0">
                <a:solidFill>
                  <a:srgbClr val="0563C1"/>
                </a:solidFill>
                <a:ea typeface="Jost" pitchFamily="2" charset="-52"/>
                <a:cs typeface="Times New Roman" panose="02020603050405020304" pitchFamily="18" charset="0"/>
              </a:rPr>
              <a:t>info@ru.sika.com</a:t>
            </a:r>
            <a:endParaRPr lang="ru-RU" sz="1800" spc="-1" dirty="0">
              <a:solidFill>
                <a:srgbClr val="000000"/>
              </a:solidFill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Телефоны (приемная):  +7 (495) 5-777-333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FC5498E-4BC1-8C83-CCA1-3DAA416C58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14" y="4439205"/>
            <a:ext cx="4210280" cy="144412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8D81E78-0275-3733-9034-815D55EA6C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132" y="975405"/>
            <a:ext cx="6343182" cy="356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5374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52053A8-0D79-10B9-5AA9-A7731259B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14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8C9379-1452-24A1-E00A-DF6BBFC2E8A3}"/>
              </a:ext>
            </a:extLst>
          </p:cNvPr>
          <p:cNvSpPr txBox="1"/>
          <p:nvPr/>
        </p:nvSpPr>
        <p:spPr>
          <a:xfrm>
            <a:off x="0" y="4568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Строительная химия, лаки, краски, защитные покрытия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40FC0B-A3E6-E4E5-1C46-2F8865CD7E12}"/>
              </a:ext>
            </a:extLst>
          </p:cNvPr>
          <p:cNvSpPr txBox="1"/>
          <p:nvPr/>
        </p:nvSpPr>
        <p:spPr>
          <a:xfrm>
            <a:off x="-868680" y="6202468"/>
            <a:ext cx="6217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877B8B20-4C72-C41E-B1A2-F8D135E5597A}"/>
              </a:ext>
            </a:extLst>
          </p:cNvPr>
          <p:cNvSpPr txBox="1">
            <a:spLocks/>
          </p:cNvSpPr>
          <p:nvPr/>
        </p:nvSpPr>
        <p:spPr>
          <a:xfrm>
            <a:off x="320040" y="808376"/>
            <a:ext cx="5663317" cy="531373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«Тверской лакокрасочный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завод»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Производимая продукция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: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- авторемонтные (грунты,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порозаполнители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, отвердители, прозрачные лаки, разбавители, краски);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индустриальные покрытия (грунты, отвердители, биндеры (основа), пигменты)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6901091702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170039, Тверская область, г. Тверь,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Паши Савельевой ул., д.45 строение 3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3"/>
              </a:rPr>
              <a:t>https://paintfactory.ru/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4"/>
              </a:rPr>
              <a:t>info@paintfactory.ru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 (4822) 79-07-77</a:t>
            </a: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56524AE9-9AC1-33A2-A643-B552628EA477}"/>
              </a:ext>
            </a:extLst>
          </p:cNvPr>
          <p:cNvSpPr txBox="1">
            <a:spLocks/>
          </p:cNvSpPr>
          <p:nvPr/>
        </p:nvSpPr>
        <p:spPr>
          <a:xfrm>
            <a:off x="5983357" y="808376"/>
            <a:ext cx="5532065" cy="54373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«Пластик-</a:t>
            </a:r>
            <a:r>
              <a:rPr lang="ru-RU" sz="1800" b="1" spc="-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Строймаркет</a:t>
            </a: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Производимая продукция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: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строительная химия под торговой маркой UNIVERSUM®: промышленные полы, антикоррозионные покрытия, огнезащитные материалы, гидроизоляционные материалы, сухие строительные смеси, клеи и герметики, энергосберегающие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ппу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покрытия, разметка дорог и маркировка аэродромов, термоизоляционные плиты, гидроизоляционные мембраны, поверхностно-активные вещества (павы), пигментные пасты, пластизоли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6950139428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170518, Тверская область, Калининский р-н, тер. Лебедево,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ул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Маршала Василевского,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зд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. 3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5"/>
              </a:rPr>
              <a:t>https://untec.ru/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6"/>
              </a:rPr>
              <a:t>info@untec.ru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8-800-775-56-25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7" name="Рисунок 1">
            <a:extLst>
              <a:ext uri="{FF2B5EF4-FFF2-40B4-BE49-F238E27FC236}">
                <a16:creationId xmlns:a16="http://schemas.microsoft.com/office/drawing/2014/main" id="{8628CB45-5B60-9FA2-7A5F-B87CE5A51725}"/>
              </a:ext>
            </a:extLst>
          </p:cNvPr>
          <p:cNvPicPr/>
          <p:nvPr/>
        </p:nvPicPr>
        <p:blipFill>
          <a:blip r:embed="rId7"/>
          <a:srcRect l="12378" t="36803" r="10346" b="37354"/>
          <a:stretch/>
        </p:blipFill>
        <p:spPr>
          <a:xfrm>
            <a:off x="3694154" y="767325"/>
            <a:ext cx="2289203" cy="772877"/>
          </a:xfrm>
          <a:prstGeom prst="rect">
            <a:avLst/>
          </a:prstGeom>
          <a:ln w="0">
            <a:noFill/>
          </a:ln>
        </p:spPr>
      </p:pic>
      <p:pic>
        <p:nvPicPr>
          <p:cNvPr id="8" name="Рисунок 3">
            <a:extLst>
              <a:ext uri="{FF2B5EF4-FFF2-40B4-BE49-F238E27FC236}">
                <a16:creationId xmlns:a16="http://schemas.microsoft.com/office/drawing/2014/main" id="{71CD7183-FC3B-413C-E1DB-091A186E16DD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9753297" y="767325"/>
            <a:ext cx="1851328" cy="521161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5999692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401F1F4-44D0-AEC2-4F5D-00B0E4C04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15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E8F6E3-B978-747C-6E7C-19A40B51DFBF}"/>
              </a:ext>
            </a:extLst>
          </p:cNvPr>
          <p:cNvSpPr txBox="1"/>
          <p:nvPr/>
        </p:nvSpPr>
        <p:spPr>
          <a:xfrm>
            <a:off x="0" y="4568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Строительная химия, лаки, краски, защитные покрытия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D13B13-6379-D09B-7C3C-33982B536DC2}"/>
              </a:ext>
            </a:extLst>
          </p:cNvPr>
          <p:cNvSpPr txBox="1"/>
          <p:nvPr/>
        </p:nvSpPr>
        <p:spPr>
          <a:xfrm>
            <a:off x="-868680" y="6202468"/>
            <a:ext cx="6217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Прямоугольник 12">
            <a:extLst>
              <a:ext uri="{FF2B5EF4-FFF2-40B4-BE49-F238E27FC236}">
                <a16:creationId xmlns:a16="http://schemas.microsoft.com/office/drawing/2014/main" id="{CC88706F-EBB7-8E44-E188-4E2DEBE0B015}"/>
              </a:ext>
            </a:extLst>
          </p:cNvPr>
          <p:cNvSpPr/>
          <p:nvPr/>
        </p:nvSpPr>
        <p:spPr>
          <a:xfrm>
            <a:off x="565920" y="1084020"/>
            <a:ext cx="5357802" cy="5999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«ИНТЕРРА ДЕКО ГРУПП»</a:t>
            </a:r>
            <a:endParaRPr lang="en-US" sz="1800" b="1" strike="noStrike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endParaRPr lang="ru-RU" sz="1800" b="1" u="sng" strike="noStrike" spc="-1" dirty="0">
              <a:solidFill>
                <a:srgbClr val="000000"/>
              </a:solidFill>
              <a:uFillTx/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Производимая продукция: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декоративные штукатурки и краски</a:t>
            </a:r>
            <a:endParaRPr lang="en-US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6952037870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170019, Тверская область, г. Тверь, 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ул. Пржевальского, д.80 литера а-3, 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помещение 27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b="0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hlinkClick r:id="rId3"/>
              </a:rPr>
              <a:t>https://maitre-deco.ru</a:t>
            </a:r>
            <a:r>
              <a:rPr lang="ru-RU" sz="1800" b="0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hlinkClick r:id="rId3"/>
              </a:rPr>
              <a:t>/</a:t>
            </a:r>
            <a:r>
              <a:rPr lang="ru-RU" sz="1800" b="0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 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4"/>
              </a:rPr>
              <a:t>contact@maitre-deco.ru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(приемная/сбыт): 8 (495) 150 51</a:t>
            </a:r>
            <a:r>
              <a:rPr lang="ru-RU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23</a:t>
            </a:r>
          </a:p>
        </p:txBody>
      </p:sp>
      <p:sp>
        <p:nvSpPr>
          <p:cNvPr id="6" name="Прямоугольник 12">
            <a:extLst>
              <a:ext uri="{FF2B5EF4-FFF2-40B4-BE49-F238E27FC236}">
                <a16:creationId xmlns:a16="http://schemas.microsoft.com/office/drawing/2014/main" id="{3A3855B1-217F-C467-6A32-772DACA65189}"/>
              </a:ext>
            </a:extLst>
          </p:cNvPr>
          <p:cNvSpPr/>
          <p:nvPr/>
        </p:nvSpPr>
        <p:spPr>
          <a:xfrm>
            <a:off x="6272679" y="1084019"/>
            <a:ext cx="5212310" cy="5999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«Колор технолоджи»</a:t>
            </a:r>
            <a:endParaRPr lang="en-US" sz="1800" b="1" strike="noStrike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endParaRPr lang="ru-RU" sz="1800" b="1" u="sng" strike="noStrike" spc="-1" dirty="0">
              <a:solidFill>
                <a:srgbClr val="000000"/>
              </a:solidFill>
              <a:uFillTx/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Производимая продукция: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r>
              <a:rPr lang="ru-RU" b="0" i="0" dirty="0">
                <a:solidFill>
                  <a:srgbClr val="000000"/>
                </a:solidFill>
                <a:effectLst/>
                <a:latin typeface="Inter"/>
              </a:rPr>
              <a:t>Производство красок и лаков на основе полимеров</a:t>
            </a:r>
            <a:endParaRPr lang="en-US" b="0" i="0" dirty="0">
              <a:solidFill>
                <a:srgbClr val="000000"/>
              </a:solidFill>
              <a:effectLst/>
              <a:latin typeface="Inter"/>
            </a:endParaRPr>
          </a:p>
          <a:p>
            <a:endParaRPr lang="ru-RU" sz="1800" b="1" u="sng" strike="noStrike" spc="-1" dirty="0">
              <a:solidFill>
                <a:srgbClr val="000000"/>
              </a:solidFill>
              <a:uFillTx/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</a:t>
            </a:r>
            <a:r>
              <a:rPr lang="ru-RU" b="0" i="0" dirty="0">
                <a:solidFill>
                  <a:srgbClr val="000000"/>
                </a:solidFill>
                <a:effectLst/>
                <a:latin typeface="Inter"/>
              </a:rPr>
              <a:t>6950216048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</a:t>
            </a:r>
            <a:r>
              <a:rPr lang="ru-RU" b="0" i="0" dirty="0">
                <a:effectLst/>
                <a:latin typeface="Rubik"/>
              </a:rPr>
              <a:t>170039 г. Тверь, ул. Паши Савельевой д. 78, оф. 18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hlinkClick r:id="rId5"/>
              </a:rPr>
              <a:t>https://col-tech.ru/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b="0" i="0" u="none" strike="noStrike" dirty="0">
                <a:solidFill>
                  <a:srgbClr val="062E3C"/>
                </a:solidFill>
                <a:effectLst/>
                <a:latin typeface="Rubik"/>
                <a:hlinkClick r:id="rId6"/>
              </a:rPr>
              <a:t>info@col-tech.ru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 / сбыт): </a:t>
            </a:r>
            <a:r>
              <a:rPr lang="ru-RU" b="0" i="0" u="none" strike="noStrike" dirty="0">
                <a:effectLst/>
                <a:latin typeface="Rubik"/>
              </a:rPr>
              <a:t>8 800 201 67 69</a:t>
            </a:r>
            <a:endParaRPr lang="ru-RU" sz="1800" b="0" strike="noStrike" spc="-1" dirty="0"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7" name="Рисунок 1">
            <a:extLst>
              <a:ext uri="{FF2B5EF4-FFF2-40B4-BE49-F238E27FC236}">
                <a16:creationId xmlns:a16="http://schemas.microsoft.com/office/drawing/2014/main" id="{D4ECBE6A-1C1B-87C1-4B25-EE7EEFA8A735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707011" y="5096147"/>
            <a:ext cx="1913520" cy="677833"/>
          </a:xfrm>
          <a:prstGeom prst="rect">
            <a:avLst/>
          </a:prstGeom>
          <a:ln w="0">
            <a:noFill/>
          </a:ln>
        </p:spPr>
      </p:pic>
      <p:pic>
        <p:nvPicPr>
          <p:cNvPr id="8" name="Рисунок 3">
            <a:extLst>
              <a:ext uri="{FF2B5EF4-FFF2-40B4-BE49-F238E27FC236}">
                <a16:creationId xmlns:a16="http://schemas.microsoft.com/office/drawing/2014/main" id="{A623A4BB-CF1E-53DF-C513-FFF5CE1705D7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3192588" y="5096147"/>
            <a:ext cx="1901880" cy="635040"/>
          </a:xfrm>
          <a:prstGeom prst="rect">
            <a:avLst/>
          </a:prstGeom>
          <a:ln w="0"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0C5A379-7434-FF09-2D9B-E3A41213BD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881" y="5001934"/>
            <a:ext cx="1833438" cy="86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8705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BCAB85E-916C-5560-3778-3DDB694DF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16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87B50F-609F-FEC0-E8D8-7C3EE757DBC5}"/>
              </a:ext>
            </a:extLst>
          </p:cNvPr>
          <p:cNvSpPr txBox="1"/>
          <p:nvPr/>
        </p:nvSpPr>
        <p:spPr>
          <a:xfrm>
            <a:off x="0" y="4568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Строительная химия, лаки, краски, защитные покрытия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B36B54-A481-0AFE-6917-93F9C8D2297A}"/>
              </a:ext>
            </a:extLst>
          </p:cNvPr>
          <p:cNvSpPr txBox="1"/>
          <p:nvPr/>
        </p:nvSpPr>
        <p:spPr>
          <a:xfrm>
            <a:off x="-868680" y="6202468"/>
            <a:ext cx="6217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C5173F45-8B06-F3D8-3159-6ED18E5BEDE4}"/>
              </a:ext>
            </a:extLst>
          </p:cNvPr>
          <p:cNvSpPr txBox="1">
            <a:spLocks/>
          </p:cNvSpPr>
          <p:nvPr/>
        </p:nvSpPr>
        <p:spPr>
          <a:xfrm>
            <a:off x="320040" y="808376"/>
            <a:ext cx="5663317" cy="531373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ТД «Территория Комфорта» (</a:t>
            </a:r>
            <a:r>
              <a:rPr lang="ru-RU" sz="1800" b="1" spc="-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Полимерико</a:t>
            </a: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)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Производимая продукция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: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Производят полимерные полы, жидкие кровли, инъекции, ремонтные составы, краски и лаки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9731029065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Технопарк «Территория базы Центр Производственных Технологий», 170530, Тверская область,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Эммаусское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сельское поселение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3"/>
              </a:rPr>
              <a:t>https://polymerico.ru/</a:t>
            </a:r>
            <a:endParaRPr lang="ru-RU" sz="1800" spc="-1" dirty="0">
              <a:solidFill>
                <a:srgbClr val="0563C1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4"/>
              </a:rPr>
              <a:t>zakaz@polymerico.ru</a:t>
            </a:r>
            <a:endParaRPr lang="ru-RU" sz="1800" spc="-1" dirty="0">
              <a:solidFill>
                <a:srgbClr val="0563C1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8 800 250-26-60</a:t>
            </a: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174D297-FBE0-B947-6A10-228EF0272F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366" b="7753"/>
          <a:stretch/>
        </p:blipFill>
        <p:spPr>
          <a:xfrm>
            <a:off x="788977" y="4862852"/>
            <a:ext cx="4154878" cy="1186772"/>
          </a:xfrm>
          <a:prstGeom prst="rect">
            <a:avLst/>
          </a:prstGeom>
        </p:spPr>
      </p:pic>
      <p:sp>
        <p:nvSpPr>
          <p:cNvPr id="10" name="Объект 2">
            <a:extLst>
              <a:ext uri="{FF2B5EF4-FFF2-40B4-BE49-F238E27FC236}">
                <a16:creationId xmlns:a16="http://schemas.microsoft.com/office/drawing/2014/main" id="{4FEF0F25-D6F3-A8E3-BB23-23CA2988A547}"/>
              </a:ext>
            </a:extLst>
          </p:cNvPr>
          <p:cNvSpPr txBox="1">
            <a:spLocks/>
          </p:cNvSpPr>
          <p:nvPr/>
        </p:nvSpPr>
        <p:spPr>
          <a:xfrm>
            <a:off x="5983357" y="808376"/>
            <a:ext cx="5663317" cy="531373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</a:t>
            </a:r>
            <a:r>
              <a:rPr lang="ru-RU" sz="1800" b="1" spc="-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Така</a:t>
            </a: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»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Производимая продукция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: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Производство клеевой системы (двухкомпонентного клея на полиэфирной основе,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праймера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, очистителя и отвердителя)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6950029496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170019, г. Тверь, ул. Академика Туполева, д. 123,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скл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. УПТК, пом. 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6"/>
              </a:rPr>
              <a:t>https://takarus.ru/</a:t>
            </a:r>
            <a:endParaRPr lang="ru-RU" sz="1800" spc="-1" dirty="0">
              <a:solidFill>
                <a:srgbClr val="0563C1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7"/>
              </a:rPr>
              <a:t>ceo@takarus.ru</a:t>
            </a:r>
            <a:endParaRPr lang="ru-RU" sz="1800" spc="-1" dirty="0">
              <a:solidFill>
                <a:srgbClr val="0563C1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 (4822) 79-11-78</a:t>
            </a: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D5D59DE-1D41-F4F1-56CB-3F9FCC05D53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468" t="18702" r="5989" b="10805"/>
          <a:stretch/>
        </p:blipFill>
        <p:spPr>
          <a:xfrm>
            <a:off x="6833684" y="4895432"/>
            <a:ext cx="3553832" cy="112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0743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861545C-4471-DED7-A883-FE9DADF47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17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B18EB9-623C-4E76-BA51-38FD78950605}"/>
              </a:ext>
            </a:extLst>
          </p:cNvPr>
          <p:cNvSpPr txBox="1"/>
          <p:nvPr/>
        </p:nvSpPr>
        <p:spPr>
          <a:xfrm>
            <a:off x="0" y="4568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Металлоконструкции и изделия из металла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EE829C-52E9-B046-D64F-AE2B54C2FD75}"/>
              </a:ext>
            </a:extLst>
          </p:cNvPr>
          <p:cNvSpPr txBox="1"/>
          <p:nvPr/>
        </p:nvSpPr>
        <p:spPr>
          <a:xfrm>
            <a:off x="-868680" y="6202468"/>
            <a:ext cx="6217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22A72CD1-3BFC-8A4D-58CD-4FC04F1BAD70}"/>
              </a:ext>
            </a:extLst>
          </p:cNvPr>
          <p:cNvSpPr txBox="1">
            <a:spLocks/>
          </p:cNvSpPr>
          <p:nvPr/>
        </p:nvSpPr>
        <p:spPr>
          <a:xfrm>
            <a:off x="707010" y="681642"/>
            <a:ext cx="5239208" cy="50103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АО «Конаковский завод стальных конструкций»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опоры ЛЭП, жесткая анкерная линия, опоры освещения, опоры РЖД, антенные опоры, порталы ОРУ, строительные металлоконструкции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6911000550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171252, Тверская обл., г. Конаково, ул. Промышленная, д. 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3"/>
              </a:rPr>
              <a:t>https://kon-esk.ru/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4"/>
              </a:rPr>
              <a:t>info@kon-esk.ru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 / сбыт): 8 (48242) 4-97-01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ru-RU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8FAB6CF9-1793-1B67-1A64-7F0460E7B33A}"/>
              </a:ext>
            </a:extLst>
          </p:cNvPr>
          <p:cNvSpPr txBox="1">
            <a:spLocks/>
          </p:cNvSpPr>
          <p:nvPr/>
        </p:nvSpPr>
        <p:spPr>
          <a:xfrm>
            <a:off x="6245783" y="681642"/>
            <a:ext cx="5239208" cy="52612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ООО «ПК Орбита»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изделия из алюминия металлического ёмкостное оборудование, строительные и мостовые металлоконструкций, изделия из титана и титановые трубы, а также другие металлоконструкции по чертежам заказчика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6950129469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170100, Тверская область, г Тверь, Индустриальная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ул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, д. 6б, этаж 3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помещ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. 1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5"/>
              </a:rPr>
              <a:t>http://pkorbita.ru/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6"/>
              </a:rPr>
              <a:t>post@pkorbita.ru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 (4822) 49-36-83</a:t>
            </a: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7" name="Рисунок 2">
            <a:extLst>
              <a:ext uri="{FF2B5EF4-FFF2-40B4-BE49-F238E27FC236}">
                <a16:creationId xmlns:a16="http://schemas.microsoft.com/office/drawing/2014/main" id="{E8E8AE62-338E-F4D5-4087-C12B4EFE4DE4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2372153" y="4982789"/>
            <a:ext cx="1472467" cy="1262269"/>
          </a:xfrm>
          <a:prstGeom prst="rect">
            <a:avLst/>
          </a:prstGeom>
          <a:ln w="0">
            <a:noFill/>
          </a:ln>
        </p:spPr>
      </p:pic>
      <p:pic>
        <p:nvPicPr>
          <p:cNvPr id="8" name="Рисунок 1">
            <a:extLst>
              <a:ext uri="{FF2B5EF4-FFF2-40B4-BE49-F238E27FC236}">
                <a16:creationId xmlns:a16="http://schemas.microsoft.com/office/drawing/2014/main" id="{50D7BE74-B066-CF48-3AEA-C78AB1D38507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8305136" y="5136193"/>
            <a:ext cx="1514711" cy="1108865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3298343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6F336B1-CBC7-9FA2-7A36-96A3FE21E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18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7CC26F-673B-AD6C-CFBA-36D821EC309D}"/>
              </a:ext>
            </a:extLst>
          </p:cNvPr>
          <p:cNvSpPr txBox="1"/>
          <p:nvPr/>
        </p:nvSpPr>
        <p:spPr>
          <a:xfrm>
            <a:off x="0" y="4568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Металлоконструкции и изделия из металла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A2B790-432C-261F-4B6A-1793B23B59C8}"/>
              </a:ext>
            </a:extLst>
          </p:cNvPr>
          <p:cNvSpPr txBox="1"/>
          <p:nvPr/>
        </p:nvSpPr>
        <p:spPr>
          <a:xfrm>
            <a:off x="-868680" y="6202468"/>
            <a:ext cx="6217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635CF570-3FCE-620D-3847-336D7DDA6363}"/>
              </a:ext>
            </a:extLst>
          </p:cNvPr>
          <p:cNvSpPr txBox="1">
            <a:spLocks/>
          </p:cNvSpPr>
          <p:nvPr/>
        </p:nvSpPr>
        <p:spPr>
          <a:xfrm>
            <a:off x="707011" y="826060"/>
            <a:ext cx="5055704" cy="5312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ООО «СТМ»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Производство строительных металлических конструкций, изделий и их частей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b="1" u="sng" spc="-1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6952034903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</a:t>
            </a:r>
            <a:r>
              <a:rPr lang="ru-RU" sz="1800" dirty="0">
                <a:solidFill>
                  <a:srgbClr val="333333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170100, Тверская Область,</a:t>
            </a:r>
            <a:r>
              <a:rPr lang="ru-RU" sz="1800" dirty="0">
                <a:solidFill>
                  <a:srgbClr val="333333"/>
                </a:solidFill>
                <a:latin typeface="Calibri" panose="020F0502020204030204" pitchFamily="34" charset="0"/>
                <a:ea typeface="Jost" pitchFamily="2" charset="-52"/>
              </a:rPr>
              <a:t>  г. Тверь, Старицкое ш., 15, оф. 313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dirty="0"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dirty="0">
                <a:latin typeface="Calibri" panose="020F0502020204030204" pitchFamily="34" charset="0"/>
                <a:ea typeface="Jost" pitchFamily="2" charset="-52"/>
                <a:hlinkClick r:id="rId3"/>
              </a:rPr>
              <a:t>https://www.stm-factory.ru/</a:t>
            </a:r>
            <a:r>
              <a:rPr lang="ru-RU" sz="1800" dirty="0"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cap="all" dirty="0">
                <a:solidFill>
                  <a:srgbClr val="333333"/>
                </a:solidFill>
                <a:latin typeface="Calibri" panose="020F0502020204030204" pitchFamily="34" charset="0"/>
                <a:ea typeface="Jost" pitchFamily="2" charset="-52"/>
                <a:hlinkClick r:id="rId4"/>
              </a:rPr>
              <a:t>ZAKAZ@STM-FACTORY.RU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</a:t>
            </a:r>
            <a:r>
              <a:rPr lang="ru-RU" sz="1800" spc="-1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): 8</a:t>
            </a:r>
            <a:r>
              <a:rPr lang="ru-RU" sz="1800" cap="all" dirty="0">
                <a:latin typeface="Calibri" panose="020F0502020204030204" pitchFamily="34" charset="0"/>
                <a:ea typeface="Jost" pitchFamily="2" charset="-52"/>
              </a:rPr>
              <a:t> (4822) 65-60-55</a:t>
            </a:r>
            <a:endParaRPr lang="ru-RU" sz="1800" spc="-1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ru-RU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B30D4D56-D339-F62B-E3B2-58ACA55F297D}"/>
              </a:ext>
            </a:extLst>
          </p:cNvPr>
          <p:cNvSpPr txBox="1">
            <a:spLocks/>
          </p:cNvSpPr>
          <p:nvPr/>
        </p:nvSpPr>
        <p:spPr>
          <a:xfrm>
            <a:off x="6429287" y="870230"/>
            <a:ext cx="5135217" cy="5228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«МЕТАВР»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металлообработка (лазерная резка, сборка металлоконструкций, проектирование, гибка листового металла, сварка, порошковая покраска)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6950047424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170540, Тверская Область,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м.р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-н Калининский,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с.п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.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Бурашевское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, промзона Боровлево-2,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зд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. 2Б,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помещ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. 1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5"/>
              </a:rPr>
              <a:t>https://metavr.ru/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Почта: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6"/>
              </a:rPr>
              <a:t>info@metavr.ru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8 800 500-88-69, +7 (4822) 790-190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7" name="Picture 6" descr="Современные Технологии Металлобработки - лазерная резка металла">
            <a:extLst>
              <a:ext uri="{FF2B5EF4-FFF2-40B4-BE49-F238E27FC236}">
                <a16:creationId xmlns:a16="http://schemas.microsoft.com/office/drawing/2014/main" id="{58517D49-3253-9F88-D1E4-9EA5F8281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028" y="5361893"/>
            <a:ext cx="3887670" cy="727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6426875-2B04-2A45-68F6-3190A0D2D6F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85" b="37182"/>
          <a:stretch/>
        </p:blipFill>
        <p:spPr>
          <a:xfrm>
            <a:off x="7266323" y="5313435"/>
            <a:ext cx="3461144" cy="82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0786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676BCB8-034B-A8EA-BB1C-DDC9C1663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19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CE4FA9-F88B-5E04-0852-45B038CCF15A}"/>
              </a:ext>
            </a:extLst>
          </p:cNvPr>
          <p:cNvSpPr txBox="1"/>
          <p:nvPr/>
        </p:nvSpPr>
        <p:spPr>
          <a:xfrm>
            <a:off x="0" y="4568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Металлоконструкции и изделия из металла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1BBFB0-B222-48A3-F9FE-50352A9480E9}"/>
              </a:ext>
            </a:extLst>
          </p:cNvPr>
          <p:cNvSpPr txBox="1"/>
          <p:nvPr/>
        </p:nvSpPr>
        <p:spPr>
          <a:xfrm>
            <a:off x="-868680" y="6202468"/>
            <a:ext cx="6217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9DEF8AF1-1EDF-8D33-E488-79C2EF3AEE14}"/>
              </a:ext>
            </a:extLst>
          </p:cNvPr>
          <p:cNvSpPr txBox="1">
            <a:spLocks/>
          </p:cNvSpPr>
          <p:nvPr/>
        </p:nvSpPr>
        <p:spPr>
          <a:xfrm>
            <a:off x="838200" y="864704"/>
            <a:ext cx="5075583" cy="531225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ООО «</a:t>
            </a:r>
            <a:r>
              <a:rPr lang="ru-RU" sz="1800" b="1" spc="-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Техносталь</a:t>
            </a:r>
            <a:r>
              <a:rPr lang="ru-RU" sz="1800" b="1" spc="-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Производство строительных металлических конструкций, изделий и их частей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b="1" u="sng" spc="-1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6950206297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</a:t>
            </a:r>
            <a:r>
              <a:rPr lang="ru-RU" sz="1800" dirty="0">
                <a:solidFill>
                  <a:srgbClr val="333333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170100, Тверская Область, </a:t>
            </a:r>
            <a:r>
              <a:rPr lang="ru-RU" sz="1800" dirty="0" err="1">
                <a:solidFill>
                  <a:srgbClr val="333333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г.Тверь</a:t>
            </a:r>
            <a:r>
              <a:rPr lang="ru-RU" sz="1800" dirty="0">
                <a:solidFill>
                  <a:srgbClr val="333333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проспект Калинина, д.68</a:t>
            </a:r>
            <a:r>
              <a:rPr lang="ru-RU" sz="1800" dirty="0">
                <a:solidFill>
                  <a:srgbClr val="FFFFFF"/>
                </a:solidFill>
                <a:latin typeface="Calibri" panose="020F0502020204030204" pitchFamily="34" charset="0"/>
              </a:rPr>
              <a:t>г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dirty="0"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dirty="0">
                <a:latin typeface="Calibri" panose="020F0502020204030204" pitchFamily="34" charset="0"/>
                <a:ea typeface="Jost" pitchFamily="2" charset="-52"/>
                <a:hlinkClick r:id="rId3"/>
              </a:rPr>
              <a:t>http://tsgtv.ru/</a:t>
            </a:r>
            <a:r>
              <a:rPr lang="ru-RU" sz="1800" dirty="0"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4"/>
              </a:rPr>
              <a:t>zakaz@tsgtv.ru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</a:t>
            </a:r>
            <a:r>
              <a:rPr lang="ru-RU" sz="1800" spc="-1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):</a:t>
            </a:r>
            <a:r>
              <a:rPr lang="ru-RU" sz="1800" dirty="0">
                <a:latin typeface="Calibri" panose="020F0502020204030204" pitchFamily="34" charset="0"/>
                <a:ea typeface="Jost" pitchFamily="2" charset="-52"/>
              </a:rPr>
              <a:t> 8 (4822) 68-00-72</a:t>
            </a:r>
            <a:endParaRPr lang="ru-RU" sz="1800" spc="-1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ru-RU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F8BCB16-C2FC-7F36-CB16-7574958946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039" y="5239145"/>
            <a:ext cx="2787308" cy="736685"/>
          </a:xfrm>
          <a:prstGeom prst="rect">
            <a:avLst/>
          </a:prstGeom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C56476ED-0564-5639-5BA3-20FDDF2A27E0}"/>
              </a:ext>
            </a:extLst>
          </p:cNvPr>
          <p:cNvSpPr txBox="1">
            <a:spLocks/>
          </p:cNvSpPr>
          <p:nvPr/>
        </p:nvSpPr>
        <p:spPr>
          <a:xfrm>
            <a:off x="6278219" y="864704"/>
            <a:ext cx="5135217" cy="5228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Завод металлоконструкций </a:t>
            </a:r>
            <a:r>
              <a:rPr lang="en-US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Ferma (</a:t>
            </a: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ГК БЕТОН-БЕТОН)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Изготовление кран-балок,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колесоотбойников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, силосных конструкций, металлоконструкций, подкрановых балок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170530, Тверская область, Калининский район,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Эммаусское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сельское поселение, территория Промзоны ЦПТ, строение 1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6"/>
              </a:rPr>
              <a:t>https://ferma-metall.ru/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Почта: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7"/>
              </a:rPr>
              <a:t>info@ferma-metall.ru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8 (903) 075-38-55; 8 (904) 004-73-42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70D2F54-492D-C9CB-ACC1-9DCDDFA3AE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907" y="5141872"/>
            <a:ext cx="2185545" cy="93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234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11A1D8-BC39-E732-F214-D3AA71A2E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5370"/>
            <a:ext cx="10515600" cy="554478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Оглавление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F03D30-CD0D-756F-6D85-3CB44A27F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930" y="719848"/>
            <a:ext cx="5758070" cy="5972781"/>
          </a:xfrm>
        </p:spPr>
        <p:txBody>
          <a:bodyPr>
            <a:normAutofit fontScale="4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1. Строительные материалы:</a:t>
            </a:r>
            <a:endParaRPr lang="ru-RU" sz="40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20000"/>
              </a:lnSpc>
            </a:pPr>
            <a:r>
              <a:rPr lang="ru-RU" sz="4000" i="1" dirty="0">
                <a:latin typeface="Calibri" panose="020F0502020204030204" pitchFamily="34" charset="0"/>
                <a:ea typeface="Jost" pitchFamily="2" charset="-52"/>
                <a:hlinkClick r:id="rId3" action="ppaction://hlinksldjump"/>
              </a:rPr>
              <a:t>Изделия ЖБИ</a:t>
            </a:r>
            <a:endParaRPr lang="ru-RU" sz="4000" i="1" dirty="0"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20000"/>
              </a:lnSpc>
            </a:pPr>
            <a:r>
              <a:rPr lang="ru-RU" sz="4000" i="1" dirty="0">
                <a:latin typeface="Calibri" panose="020F0502020204030204" pitchFamily="34" charset="0"/>
                <a:ea typeface="Jost" pitchFamily="2" charset="-52"/>
                <a:hlinkClick r:id="rId4" action="ppaction://hlinksldjump"/>
              </a:rPr>
              <a:t>Товарный бетон</a:t>
            </a:r>
            <a:endParaRPr lang="ru-RU" sz="4000" i="1" dirty="0"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20000"/>
              </a:lnSpc>
            </a:pPr>
            <a:r>
              <a:rPr lang="ru-RU" sz="4000" i="1" dirty="0">
                <a:latin typeface="Calibri" panose="020F0502020204030204" pitchFamily="34" charset="0"/>
                <a:ea typeface="Jost" pitchFamily="2" charset="-52"/>
                <a:hlinkClick r:id="rId5" action="ppaction://hlinksldjump"/>
              </a:rPr>
              <a:t>Сухие строительные смеси, цемент, сыпучие материалы</a:t>
            </a:r>
            <a:endParaRPr lang="ru-RU" sz="4000" i="1" dirty="0"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20000"/>
              </a:lnSpc>
            </a:pPr>
            <a:r>
              <a:rPr lang="ru-RU" sz="4000" i="1" dirty="0">
                <a:latin typeface="Calibri" panose="020F0502020204030204" pitchFamily="34" charset="0"/>
                <a:ea typeface="Jost" pitchFamily="2" charset="-52"/>
                <a:hlinkClick r:id="rId6" action="ppaction://hlinksldjump"/>
              </a:rPr>
              <a:t>Строительная химия, лаки, краски, защитные покрытия</a:t>
            </a:r>
            <a:endParaRPr lang="ru-RU" sz="4000" i="1" dirty="0"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20000"/>
              </a:lnSpc>
            </a:pPr>
            <a:r>
              <a:rPr lang="ru-RU" sz="4000" i="1" dirty="0">
                <a:latin typeface="Calibri" panose="020F0502020204030204" pitchFamily="34" charset="0"/>
                <a:ea typeface="Jost" pitchFamily="2" charset="-52"/>
                <a:hlinkClick r:id="rId7" action="ppaction://hlinksldjump"/>
              </a:rPr>
              <a:t>Металлоконструкции и изделия из металла</a:t>
            </a:r>
            <a:endParaRPr lang="ru-RU" sz="4000" i="1" dirty="0"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20000"/>
              </a:lnSpc>
            </a:pPr>
            <a:r>
              <a:rPr lang="ru-RU" sz="4000" i="1" dirty="0">
                <a:latin typeface="Calibri" panose="020F0502020204030204" pitchFamily="34" charset="0"/>
                <a:ea typeface="Jost" pitchFamily="2" charset="-52"/>
                <a:hlinkClick r:id="rId8" action="ppaction://hlinksldjump"/>
              </a:rPr>
              <a:t>Стеновые и фасадные материалы</a:t>
            </a:r>
            <a:endParaRPr lang="ru-RU" sz="4000" i="1" dirty="0"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20000"/>
              </a:lnSpc>
            </a:pPr>
            <a:r>
              <a:rPr lang="ru-RU" sz="4000" i="1" dirty="0">
                <a:latin typeface="Calibri" panose="020F0502020204030204" pitchFamily="34" charset="0"/>
                <a:ea typeface="Jost" pitchFamily="2" charset="-52"/>
                <a:hlinkClick r:id="rId9" action="ppaction://hlinksldjump"/>
              </a:rPr>
              <a:t>Теплоизоляция и шумоизоляция</a:t>
            </a:r>
            <a:endParaRPr lang="ru-RU" sz="4000" i="1" dirty="0"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20000"/>
              </a:lnSpc>
            </a:pPr>
            <a:r>
              <a:rPr lang="ru-RU" sz="4000" i="1" dirty="0">
                <a:latin typeface="Calibri" panose="020F0502020204030204" pitchFamily="34" charset="0"/>
                <a:ea typeface="Jost" pitchFamily="2" charset="-52"/>
                <a:hlinkClick r:id="rId10" action="ppaction://hlinksldjump"/>
              </a:rPr>
              <a:t>Древесно-плитные материалы, конструкции из дерева</a:t>
            </a:r>
            <a:endParaRPr lang="ru-RU" sz="4000" i="1" dirty="0"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20000"/>
              </a:lnSpc>
            </a:pPr>
            <a:r>
              <a:rPr lang="ru-RU" sz="4000" i="1" dirty="0">
                <a:latin typeface="Calibri" panose="020F0502020204030204" pitchFamily="34" charset="0"/>
                <a:ea typeface="Jost" pitchFamily="2" charset="-52"/>
                <a:hlinkClick r:id="rId11" action="ppaction://hlinksldjump"/>
              </a:rPr>
              <a:t>Пиломатериалы</a:t>
            </a:r>
            <a:endParaRPr lang="ru-RU" sz="4000" i="1" dirty="0"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20000"/>
              </a:lnSpc>
            </a:pPr>
            <a:r>
              <a:rPr lang="ru-RU" sz="4000" i="1" dirty="0">
                <a:latin typeface="Calibri" panose="020F0502020204030204" pitchFamily="34" charset="0"/>
                <a:ea typeface="Jost" pitchFamily="2" charset="-52"/>
                <a:hlinkClick r:id="rId12" action="ppaction://hlinksldjump"/>
              </a:rPr>
              <a:t>Ограждающие конструкции</a:t>
            </a:r>
            <a:endParaRPr lang="ru-RU" sz="4000" i="1" dirty="0"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20000"/>
              </a:lnSpc>
            </a:pPr>
            <a:r>
              <a:rPr lang="ru-RU" sz="4000" i="1" dirty="0">
                <a:latin typeface="Calibri" panose="020F0502020204030204" pitchFamily="34" charset="0"/>
                <a:ea typeface="Jost" pitchFamily="2" charset="-52"/>
                <a:hlinkClick r:id="rId13" action="ppaction://hlinksldjump"/>
              </a:rPr>
              <a:t>Метизы и крепеж</a:t>
            </a:r>
            <a:endParaRPr lang="ru-RU" sz="4000" i="1" dirty="0"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hlinkClick r:id="rId14" action="ppaction://hlinksldjump"/>
              </a:rPr>
              <a:t>2. Финишная отделка, материалы и изделия для внутренних работ и интерьера</a:t>
            </a:r>
            <a:endParaRPr lang="ru-RU" sz="4000" b="1" i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20000"/>
              </a:lnSpc>
              <a:buNone/>
            </a:pPr>
            <a:endParaRPr lang="ru-RU" dirty="0"/>
          </a:p>
          <a:p>
            <a:pPr marL="514350" indent="-514350">
              <a:buFont typeface="+mj-lt"/>
              <a:buAutoNum type="arabicPeriod"/>
            </a:pPr>
            <a:endParaRPr lang="ru-RU" dirty="0"/>
          </a:p>
          <a:p>
            <a:pPr marL="514350" indent="-514350">
              <a:buFont typeface="+mj-lt"/>
              <a:buAutoNum type="arabicPeriod"/>
            </a:pP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353D982-43E9-01BF-9AB8-E4E918ABC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2</a:t>
            </a:fld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5F075DE0-FE6E-212F-06F9-14C7634B52C0}"/>
              </a:ext>
            </a:extLst>
          </p:cNvPr>
          <p:cNvSpPr txBox="1">
            <a:spLocks/>
          </p:cNvSpPr>
          <p:nvPr/>
        </p:nvSpPr>
        <p:spPr>
          <a:xfrm>
            <a:off x="6096000" y="719849"/>
            <a:ext cx="5748130" cy="5972781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hlinkClick r:id="rId1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3. Инженерные сети и инфраструктура</a:t>
            </a:r>
            <a:endParaRPr lang="ru-RU" sz="40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20000"/>
              </a:lnSpc>
            </a:pPr>
            <a:r>
              <a:rPr lang="ru-RU" sz="4000" i="1" dirty="0">
                <a:latin typeface="Calibri" panose="020F0502020204030204" pitchFamily="34" charset="0"/>
                <a:ea typeface="Jost" pitchFamily="2" charset="-52"/>
                <a:hlinkClick r:id="rId16" action="ppaction://hlinksldjump"/>
              </a:rPr>
              <a:t>Электротехнические изделия, светотехническое оборудование, системы слабого тока</a:t>
            </a:r>
            <a:endParaRPr lang="ru-RU" sz="4000" i="1" dirty="0"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20000"/>
              </a:lnSpc>
            </a:pPr>
            <a:r>
              <a:rPr lang="ru-RU" sz="4000" i="1" dirty="0">
                <a:latin typeface="Calibri" panose="020F0502020204030204" pitchFamily="34" charset="0"/>
                <a:ea typeface="Jost" pitchFamily="2" charset="-52"/>
                <a:hlinkClick r:id="rId17" action="ppaction://hlinksldjump"/>
              </a:rPr>
              <a:t>Системы отопления, вентиляции и кондиционирования</a:t>
            </a:r>
            <a:endParaRPr lang="ru-RU" sz="4000" i="1" dirty="0"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20000"/>
              </a:lnSpc>
            </a:pPr>
            <a:r>
              <a:rPr lang="ru-RU" sz="4000" i="1" dirty="0">
                <a:latin typeface="Calibri" panose="020F0502020204030204" pitchFamily="34" charset="0"/>
                <a:ea typeface="Jost" pitchFamily="2" charset="-52"/>
                <a:hlinkClick r:id="rId18" action="ppaction://hlinksldjump"/>
              </a:rPr>
              <a:t>Системы очистки воздуха, воды, стоков</a:t>
            </a:r>
            <a:endParaRPr lang="ru-RU" sz="4000" i="1" dirty="0"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20000"/>
              </a:lnSpc>
            </a:pPr>
            <a:r>
              <a:rPr lang="ru-RU" sz="4000" i="1" dirty="0">
                <a:latin typeface="Calibri" panose="020F0502020204030204" pitchFamily="34" charset="0"/>
                <a:ea typeface="Jost" pitchFamily="2" charset="-52"/>
                <a:hlinkClick r:id="rId19" action="ppaction://hlinksldjump"/>
              </a:rPr>
              <a:t>Конструкции и комплектация для сетей и линейных объектов</a:t>
            </a:r>
            <a:endParaRPr lang="ru-RU" sz="4000" i="1" dirty="0"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20000"/>
              </a:lnSpc>
            </a:pPr>
            <a:r>
              <a:rPr lang="ru-RU" sz="4000" i="1" dirty="0">
                <a:latin typeface="Calibri" panose="020F0502020204030204" pitchFamily="34" charset="0"/>
                <a:ea typeface="Jost" pitchFamily="2" charset="-52"/>
                <a:hlinkClick r:id="rId20" action="ppaction://hlinksldjump"/>
              </a:rPr>
              <a:t>Системы безопасности и контроля</a:t>
            </a:r>
            <a:endParaRPr lang="ru-RU" sz="4000" i="1" dirty="0"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hlinkClick r:id="rId21" action="ppaction://hlinksldjump"/>
              </a:rPr>
              <a:t>4. Благоустройство территории, доступная среда</a:t>
            </a:r>
            <a:endParaRPr lang="ru-RU" sz="40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hlinkClick r:id="rId2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5. Техника, оборудование и инструменты для строительных работ</a:t>
            </a:r>
            <a:endParaRPr lang="ru-RU" sz="40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hlinkClick r:id="rId2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6. </a:t>
            </a:r>
            <a:r>
              <a:rPr lang="ru-RU" sz="40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hlinkClick r:id="rId2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Домокомплекты</a:t>
            </a: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hlinkClick r:id="rId2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быстровозводимые здания и модульные конструкции</a:t>
            </a:r>
            <a:endParaRPr lang="ru-RU" sz="40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endParaRPr lang="ru-RU" i="1" dirty="0">
              <a:latin typeface="Calibri" panose="020F0502020204030204" pitchFamily="34" charset="0"/>
              <a:ea typeface="Jost" pitchFamily="2" charset="-52"/>
            </a:endParaRPr>
          </a:p>
          <a:p>
            <a:endParaRPr lang="ru-RU" dirty="0"/>
          </a:p>
          <a:p>
            <a:pPr marL="514350" indent="-514350">
              <a:buFont typeface="+mj-lt"/>
              <a:buAutoNum type="arabicPeriod"/>
            </a:pPr>
            <a:endParaRPr lang="ru-RU" dirty="0"/>
          </a:p>
          <a:p>
            <a:pPr marL="514350" indent="-514350">
              <a:buFont typeface="+mj-lt"/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71079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B46B24E-3DC9-69CF-B57E-53D1663FA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20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3C2331-B048-0AB6-CE7C-9913B1FD5C9E}"/>
              </a:ext>
            </a:extLst>
          </p:cNvPr>
          <p:cNvSpPr txBox="1"/>
          <p:nvPr/>
        </p:nvSpPr>
        <p:spPr>
          <a:xfrm>
            <a:off x="0" y="4568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Металлоконструкции и изделия из металла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916A78-A250-F098-5241-B8C55EB038E7}"/>
              </a:ext>
            </a:extLst>
          </p:cNvPr>
          <p:cNvSpPr txBox="1"/>
          <p:nvPr/>
        </p:nvSpPr>
        <p:spPr>
          <a:xfrm>
            <a:off x="-868680" y="6202468"/>
            <a:ext cx="6217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0D3D65E5-A54B-3548-AD7E-EC7FF1553B5D}"/>
              </a:ext>
            </a:extLst>
          </p:cNvPr>
          <p:cNvSpPr txBox="1">
            <a:spLocks/>
          </p:cNvSpPr>
          <p:nvPr/>
        </p:nvSpPr>
        <p:spPr>
          <a:xfrm>
            <a:off x="831850" y="1293779"/>
            <a:ext cx="5731788" cy="428017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ru-RU" sz="1800" b="1" spc="-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</a:t>
            </a:r>
            <a:r>
              <a:rPr lang="ru-RU" sz="1800" b="1" spc="-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Лихтгиттер</a:t>
            </a:r>
            <a:r>
              <a:rPr lang="ru-RU" sz="1800" b="1" spc="-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 Рус»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решетчатые настилы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6949113714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170546, Тверская область, Калининский р-н, промзона Боровлево-2, стр. 1Д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3"/>
              </a:rPr>
              <a:t>http://www.lichtgitter.ru/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4"/>
              </a:rPr>
              <a:t>info@lichtgitter.ru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 (482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2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)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73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-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46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-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47</a:t>
            </a: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8B4D58E-6E0D-1E93-0935-5989466570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651" y="1157040"/>
            <a:ext cx="3566287" cy="552698"/>
          </a:xfrm>
          <a:prstGeom prst="rect">
            <a:avLst/>
          </a:prstGeom>
        </p:spPr>
      </p:pic>
      <p:pic>
        <p:nvPicPr>
          <p:cNvPr id="7" name="Рисунок 1">
            <a:extLst>
              <a:ext uri="{FF2B5EF4-FFF2-40B4-BE49-F238E27FC236}">
                <a16:creationId xmlns:a16="http://schemas.microsoft.com/office/drawing/2014/main" id="{B4DBB614-2F8D-55EB-E580-4CEBA35EFBF5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7728558" y="1157040"/>
            <a:ext cx="3875681" cy="2462982"/>
          </a:xfrm>
          <a:prstGeom prst="rect">
            <a:avLst/>
          </a:prstGeom>
          <a:ln w="0">
            <a:noFill/>
          </a:ln>
        </p:spPr>
      </p:pic>
      <p:pic>
        <p:nvPicPr>
          <p:cNvPr id="8" name="Рисунок 13">
            <a:extLst>
              <a:ext uri="{FF2B5EF4-FFF2-40B4-BE49-F238E27FC236}">
                <a16:creationId xmlns:a16="http://schemas.microsoft.com/office/drawing/2014/main" id="{97BCA9DF-933F-2A49-9AA9-65BBDB5CC294}"/>
              </a:ext>
            </a:extLst>
          </p:cNvPr>
          <p:cNvPicPr/>
          <p:nvPr/>
        </p:nvPicPr>
        <p:blipFill>
          <a:blip r:embed="rId7"/>
          <a:srcRect l="23140" t="30442" r="33706" b="33460"/>
          <a:stretch/>
        </p:blipFill>
        <p:spPr>
          <a:xfrm>
            <a:off x="7728557" y="3809742"/>
            <a:ext cx="3875681" cy="2252855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9257930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55FB73E-0338-D980-D63C-94ECC3B73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21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74C4C1-200B-0641-B7D0-1834D6416CD1}"/>
              </a:ext>
            </a:extLst>
          </p:cNvPr>
          <p:cNvSpPr txBox="1"/>
          <p:nvPr/>
        </p:nvSpPr>
        <p:spPr>
          <a:xfrm>
            <a:off x="0" y="4568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Металлоконструкции и изделия из металла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43DAF3-EBA6-59AA-28DD-9D59FC6DA6FD}"/>
              </a:ext>
            </a:extLst>
          </p:cNvPr>
          <p:cNvSpPr txBox="1"/>
          <p:nvPr/>
        </p:nvSpPr>
        <p:spPr>
          <a:xfrm>
            <a:off x="-868680" y="6202468"/>
            <a:ext cx="6217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8A5DA6A5-566C-0B1B-AB9F-36B60D9B1EEB}"/>
              </a:ext>
            </a:extLst>
          </p:cNvPr>
          <p:cNvSpPr txBox="1">
            <a:spLocks/>
          </p:cNvSpPr>
          <p:nvPr/>
        </p:nvSpPr>
        <p:spPr>
          <a:xfrm>
            <a:off x="784428" y="836511"/>
            <a:ext cx="4541510" cy="518497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</a:t>
            </a:r>
            <a:r>
              <a:rPr lang="ru-RU" sz="1800" b="1" spc="-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Стройснабкомплект</a:t>
            </a: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»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изделия из алюминия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6952013879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170040, 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Тверская обл., </a:t>
            </a:r>
            <a:r>
              <a:rPr lang="ru-RU" sz="1800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г.о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. город Тверь, г. Тверь, </a:t>
            </a:r>
            <a:r>
              <a:rPr lang="ru-RU" sz="1800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пр-кт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Николая </a:t>
            </a:r>
            <a:r>
              <a:rPr lang="ru-RU" sz="1800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Корыткова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, д. 46, ПОМЕЩ. 8, 9</a:t>
            </a: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3"/>
              </a:rPr>
              <a:t>https://ssk.ooo/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4"/>
              </a:rPr>
              <a:t>mail@ssk.ooo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8 800 333-26-27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ru-RU" dirty="0"/>
          </a:p>
        </p:txBody>
      </p:sp>
      <p:pic>
        <p:nvPicPr>
          <p:cNvPr id="6" name="Рисунок 2">
            <a:extLst>
              <a:ext uri="{FF2B5EF4-FFF2-40B4-BE49-F238E27FC236}">
                <a16:creationId xmlns:a16="http://schemas.microsoft.com/office/drawing/2014/main" id="{9F06FEED-00AB-1490-0189-0C6DBA948289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261888" y="5223875"/>
            <a:ext cx="3586590" cy="606266"/>
          </a:xfrm>
          <a:prstGeom prst="rect">
            <a:avLst/>
          </a:prstGeom>
          <a:ln w="0">
            <a:noFill/>
          </a:ln>
        </p:spPr>
      </p:pic>
      <p:sp>
        <p:nvSpPr>
          <p:cNvPr id="7" name="Прямоугольник 11">
            <a:extLst>
              <a:ext uri="{FF2B5EF4-FFF2-40B4-BE49-F238E27FC236}">
                <a16:creationId xmlns:a16="http://schemas.microsoft.com/office/drawing/2014/main" id="{F1A71ACA-D5D1-84EE-2004-FDDECC41E45D}"/>
              </a:ext>
            </a:extLst>
          </p:cNvPr>
          <p:cNvSpPr/>
          <p:nvPr/>
        </p:nvSpPr>
        <p:spPr>
          <a:xfrm>
            <a:off x="5640320" y="836737"/>
            <a:ext cx="5486401" cy="53657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</a:t>
            </a:r>
            <a:r>
              <a:rPr lang="ru-RU" sz="1800" b="1" strike="noStrike" spc="-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Вергокан</a:t>
            </a:r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»</a:t>
            </a:r>
          </a:p>
          <a:p>
            <a:endParaRPr lang="ru-RU" sz="1800" b="1" u="sng" strike="noStrike" spc="-1" dirty="0">
              <a:solidFill>
                <a:srgbClr val="000000"/>
              </a:solidFill>
              <a:uFillTx/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Производимая продукция:</a:t>
            </a:r>
            <a:r>
              <a:rPr lang="ru-RU" sz="1800" b="1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короба напольные промышленные, проволочные кабельные лотки, лестничные лотки, монтажные системы, напольные системы, огнестойкие системы E30-E60-E90, нержавеющая сталь</a:t>
            </a:r>
          </a:p>
          <a:p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6911024511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171260, Тверская область, Конаковский р-н, пгт Редкино, Промышленная ул., д. 2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6"/>
              </a:rPr>
              <a:t>www.vergokan.com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7"/>
              </a:rPr>
              <a:t>vergokansupportrussia@atkore.com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 (800) 250 58 23, 8 (499) 922 40 14 </a:t>
            </a:r>
          </a:p>
        </p:txBody>
      </p:sp>
      <p:pic>
        <p:nvPicPr>
          <p:cNvPr id="8" name="Рисунок 2">
            <a:extLst>
              <a:ext uri="{FF2B5EF4-FFF2-40B4-BE49-F238E27FC236}">
                <a16:creationId xmlns:a16="http://schemas.microsoft.com/office/drawing/2014/main" id="{486969F2-F804-DFC5-D799-8AEA0E378EB5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7486484" y="5302444"/>
            <a:ext cx="1949346" cy="108469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41022980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F298F41-4493-6B85-66F5-311FF40CE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22</a:t>
            </a:fld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D809C8-1727-16BB-D4FE-4E89337BC027}"/>
              </a:ext>
            </a:extLst>
          </p:cNvPr>
          <p:cNvSpPr txBox="1">
            <a:spLocks/>
          </p:cNvSpPr>
          <p:nvPr/>
        </p:nvSpPr>
        <p:spPr>
          <a:xfrm>
            <a:off x="727584" y="894947"/>
            <a:ext cx="5235472" cy="528201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АО «Исток»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кондитерское оборудование, геофизические двигатели, ВЭУ «ИСТОК», источники энергии на СП, генераторы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6903000041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170100, Тверская область, г. Тверь, ул. Вагжанова, д.21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2"/>
              </a:rPr>
              <a:t>https://istok-tver.ru/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3"/>
              </a:rPr>
              <a:t>istok@inbox.ru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 (4822) 32-36-15; 8 (4822) 34-91-53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ru-RU" dirty="0"/>
          </a:p>
        </p:txBody>
      </p:sp>
      <p:pic>
        <p:nvPicPr>
          <p:cNvPr id="4" name="Рисунок 7">
            <a:extLst>
              <a:ext uri="{FF2B5EF4-FFF2-40B4-BE49-F238E27FC236}">
                <a16:creationId xmlns:a16="http://schemas.microsoft.com/office/drawing/2014/main" id="{FF645E44-23D2-4A1C-2AA3-03F36C60736A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2240280" y="4586151"/>
            <a:ext cx="1651103" cy="1616317"/>
          </a:xfrm>
          <a:prstGeom prst="rect">
            <a:avLst/>
          </a:prstGeom>
          <a:ln w="0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7898FB-23F3-F169-BCB5-2B961FA7509E}"/>
              </a:ext>
            </a:extLst>
          </p:cNvPr>
          <p:cNvSpPr txBox="1"/>
          <p:nvPr/>
        </p:nvSpPr>
        <p:spPr>
          <a:xfrm>
            <a:off x="0" y="4568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Металлоконструкции и изделия из металла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0CDB0C-1F3B-7875-43A8-731CD360DCE7}"/>
              </a:ext>
            </a:extLst>
          </p:cNvPr>
          <p:cNvSpPr txBox="1"/>
          <p:nvPr/>
        </p:nvSpPr>
        <p:spPr>
          <a:xfrm>
            <a:off x="-868680" y="6202468"/>
            <a:ext cx="6217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5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1BABDF62-E1CC-C747-A1F0-06BFC380809A}"/>
              </a:ext>
            </a:extLst>
          </p:cNvPr>
          <p:cNvSpPr txBox="1">
            <a:spLocks/>
          </p:cNvSpPr>
          <p:nvPr/>
        </p:nvSpPr>
        <p:spPr>
          <a:xfrm>
            <a:off x="6228946" y="894947"/>
            <a:ext cx="5445868" cy="49617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«ПК ДСТ»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Производимая продукция: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светотехническое оборудование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6950217193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170100, Тверская область, город Тверь, пл. Гагарина, д. 1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зд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. энергоцеха,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помещ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. 4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hlinkClick r:id="rId6"/>
              </a:rPr>
              <a:t>https://pkdst.com/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hlinkClick r:id="rId7"/>
              </a:rPr>
              <a:t>info@pkdst.com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 (920) 195-14-14</a:t>
            </a: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3E779D7-3771-D7E8-4BE8-82E23B8EC4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924" y="4664250"/>
            <a:ext cx="1467352" cy="146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1663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F298F41-4493-6B85-66F5-311FF40CE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23</a:t>
            </a:fld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D809C8-1727-16BB-D4FE-4E89337BC027}"/>
              </a:ext>
            </a:extLst>
          </p:cNvPr>
          <p:cNvSpPr txBox="1">
            <a:spLocks/>
          </p:cNvSpPr>
          <p:nvPr/>
        </p:nvSpPr>
        <p:spPr>
          <a:xfrm>
            <a:off x="727584" y="894947"/>
            <a:ext cx="5235472" cy="528201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«МЕТАЛЛ ИКС»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Производство строительных металлических конструкций, изделий и их частей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6950251726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170040, Тверская Область,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г.о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. Город Тверь, г Тверь,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ул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Борихино Поле, д. 1,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помещ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. IV-1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2"/>
              </a:rPr>
              <a:t>https://</a:t>
            </a:r>
            <a:r>
              <a:rPr lang="ru-RU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2"/>
              </a:rPr>
              <a:t>металл-</a:t>
            </a:r>
            <a:r>
              <a:rPr lang="ru-RU" sz="1800" u="sng" spc="-1" dirty="0" err="1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2"/>
              </a:rPr>
              <a:t>х.рф</a:t>
            </a:r>
            <a:r>
              <a:rPr lang="ru-RU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2"/>
              </a:rPr>
              <a:t>/</a:t>
            </a:r>
            <a:endParaRPr lang="ru-RU" sz="1800" u="sng" spc="-1" dirty="0">
              <a:solidFill>
                <a:srgbClr val="0563C1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3"/>
              </a:rPr>
              <a:t>info@metal-obrabotka-tver.ru</a:t>
            </a:r>
            <a:endParaRPr lang="ru-RU" sz="1800" u="sng" spc="-1" dirty="0">
              <a:solidFill>
                <a:srgbClr val="0563C1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 (800) 600-36-61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7898FB-23F3-F169-BCB5-2B961FA7509E}"/>
              </a:ext>
            </a:extLst>
          </p:cNvPr>
          <p:cNvSpPr txBox="1"/>
          <p:nvPr/>
        </p:nvSpPr>
        <p:spPr>
          <a:xfrm>
            <a:off x="0" y="4568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Металлоконструкции и изделия из металла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0CDB0C-1F3B-7875-43A8-731CD360DCE7}"/>
              </a:ext>
            </a:extLst>
          </p:cNvPr>
          <p:cNvSpPr txBox="1"/>
          <p:nvPr/>
        </p:nvSpPr>
        <p:spPr>
          <a:xfrm>
            <a:off x="-868680" y="6202468"/>
            <a:ext cx="6217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4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1BABDF62-E1CC-C747-A1F0-06BFC380809A}"/>
              </a:ext>
            </a:extLst>
          </p:cNvPr>
          <p:cNvSpPr txBox="1">
            <a:spLocks/>
          </p:cNvSpPr>
          <p:nvPr/>
        </p:nvSpPr>
        <p:spPr>
          <a:xfrm>
            <a:off x="6228946" y="894947"/>
            <a:ext cx="5445868" cy="49617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</a:t>
            </a:r>
            <a:r>
              <a:rPr lang="ru-RU" sz="1800" b="1" spc="-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Профсистема</a:t>
            </a: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Производимая продукция: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Производство строительных металлических конструкций, изделий и их частей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6952028120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Тверская область, м. р-н Ржевский, с. п.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Есинка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, д. Захарово, д. 6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hlinkClick r:id="rId5"/>
              </a:rPr>
              <a:t>prof.systema@mail.ru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8 910 935-14-96</a:t>
            </a: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2227542-621A-5C94-FFC7-E6102CB0F6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96511" y="4664250"/>
            <a:ext cx="2250334" cy="1448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9981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FC810D5-CC1E-315D-9701-49758EE6E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24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6F3FFA-B399-4BD1-7660-F9D4F55403E3}"/>
              </a:ext>
            </a:extLst>
          </p:cNvPr>
          <p:cNvSpPr txBox="1"/>
          <p:nvPr/>
        </p:nvSpPr>
        <p:spPr>
          <a:xfrm>
            <a:off x="0" y="4568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Металлоконструкции и изделия из металла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C739A4-C7CA-657D-5CB5-4385D05D5B8D}"/>
              </a:ext>
            </a:extLst>
          </p:cNvPr>
          <p:cNvSpPr txBox="1"/>
          <p:nvPr/>
        </p:nvSpPr>
        <p:spPr>
          <a:xfrm>
            <a:off x="-868680" y="6202468"/>
            <a:ext cx="6217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670CE544-EAE9-3FC9-2FE6-48858919C7FE}"/>
              </a:ext>
            </a:extLst>
          </p:cNvPr>
          <p:cNvSpPr txBox="1">
            <a:spLocks/>
          </p:cNvSpPr>
          <p:nvPr/>
        </p:nvSpPr>
        <p:spPr>
          <a:xfrm>
            <a:off x="727584" y="894947"/>
            <a:ext cx="5235472" cy="528201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«Структура»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Производство строительных металлических конструкций, изделий и их частей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6950022518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170040, г. Тверь,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пр-кт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Николая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Корыткова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, д. 17, ОБЪЕКТ 3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3"/>
              </a:rPr>
              <a:t>https://tzmk69.ru/</a:t>
            </a:r>
            <a:endParaRPr lang="ru-RU" sz="1800" u="sng" spc="-1" dirty="0">
              <a:solidFill>
                <a:srgbClr val="0563C1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4"/>
              </a:rPr>
              <a:t>tzmk-69@yandex.ru</a:t>
            </a:r>
            <a:endParaRPr lang="ru-RU" sz="1800" u="sng" spc="-1" dirty="0">
              <a:solidFill>
                <a:srgbClr val="0563C1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8-906-656-44-60</a:t>
            </a:r>
            <a:endParaRPr lang="ru-RU" dirty="0"/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D500FEEF-8BBA-E765-084E-75618DF1606A}"/>
              </a:ext>
            </a:extLst>
          </p:cNvPr>
          <p:cNvSpPr txBox="1">
            <a:spLocks/>
          </p:cNvSpPr>
          <p:nvPr/>
        </p:nvSpPr>
        <p:spPr>
          <a:xfrm>
            <a:off x="6228946" y="894947"/>
            <a:ext cx="5445868" cy="49617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«ТТОМ»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Производимая продукция: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Механообработка, сварка – полуавтомат, аргон, лазерная, инжиниринг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6900002611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170032, Тверская обл.,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г.о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. город Тверь, г. Тверь, п. Новое Власьево, д. 10, стр. 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ttom69.ru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;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ттом.рф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hlinkClick r:id="rId5"/>
              </a:rPr>
              <a:t>ttomkorolkov@yandex.ru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8 903 805-86-01</a:t>
            </a: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5DE677C-F4EE-773B-8A35-5E6227339F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473" y="4766553"/>
            <a:ext cx="2950352" cy="127001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87DE86E-5122-FC6E-5F27-DC1F1C62F2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6323" y="4392631"/>
            <a:ext cx="3651114" cy="1643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6342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34697D8-9783-2760-24AB-382C14F21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25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FE65D1-1A62-96AB-4171-10D8A017A6A4}"/>
              </a:ext>
            </a:extLst>
          </p:cNvPr>
          <p:cNvSpPr txBox="1"/>
          <p:nvPr/>
        </p:nvSpPr>
        <p:spPr>
          <a:xfrm>
            <a:off x="0" y="4568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Металлоконструкции и изделия из металла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16A1FF-496B-D7C3-9704-21671D3BF4DB}"/>
              </a:ext>
            </a:extLst>
          </p:cNvPr>
          <p:cNvSpPr txBox="1"/>
          <p:nvPr/>
        </p:nvSpPr>
        <p:spPr>
          <a:xfrm>
            <a:off x="-868680" y="6202468"/>
            <a:ext cx="6217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ACEF1E5A-0FD0-62C5-1AB6-7D763C105D06}"/>
              </a:ext>
            </a:extLst>
          </p:cNvPr>
          <p:cNvSpPr txBox="1">
            <a:spLocks/>
          </p:cNvSpPr>
          <p:nvPr/>
        </p:nvSpPr>
        <p:spPr>
          <a:xfrm>
            <a:off x="727584" y="894947"/>
            <a:ext cx="5235472" cy="528201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«Бежецкое литьё»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чугунные люки и решётки, печное литьё, чугунные детали для машиностроения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6950267660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170025, г. Тверь, ул. Бочкина, д. 14, ОФИС 4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3"/>
              </a:rPr>
              <a:t>https://b-metal.ru/</a:t>
            </a:r>
            <a:endParaRPr lang="ru-RU" sz="1800" u="sng" spc="-1" dirty="0">
              <a:solidFill>
                <a:srgbClr val="0563C1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4"/>
              </a:rPr>
              <a:t>mail@b-metal.ru</a:t>
            </a:r>
            <a:endParaRPr lang="ru-RU" sz="1800" u="sng" spc="-1" dirty="0">
              <a:solidFill>
                <a:srgbClr val="0563C1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 (4822) 77-03-87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3CA329C-E52B-730A-0C86-A722607DB4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3057" y="4572000"/>
            <a:ext cx="3302944" cy="1316476"/>
          </a:xfrm>
          <a:prstGeom prst="rect">
            <a:avLst/>
          </a:prstGeom>
        </p:spPr>
      </p:pic>
      <p:sp>
        <p:nvSpPr>
          <p:cNvPr id="6" name="Объект 2">
            <a:extLst>
              <a:ext uri="{FF2B5EF4-FFF2-40B4-BE49-F238E27FC236}">
                <a16:creationId xmlns:a16="http://schemas.microsoft.com/office/drawing/2014/main" id="{5633003B-86E1-5B50-0D90-97C3DD0588C1}"/>
              </a:ext>
            </a:extLst>
          </p:cNvPr>
          <p:cNvSpPr txBox="1">
            <a:spLocks/>
          </p:cNvSpPr>
          <p:nvPr/>
        </p:nvSpPr>
        <p:spPr>
          <a:xfrm>
            <a:off x="6096000" y="894947"/>
            <a:ext cx="5235472" cy="528201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</a:t>
            </a:r>
            <a:r>
              <a:rPr lang="ru-RU" sz="1800" b="1" spc="-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Пром</a:t>
            </a: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-Лазер»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Производство строительных металлических конструкций, изделий и их частей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6950047343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170001, г. Тверь,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пр-кт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Калинина, д. 23 помещение 2 офис 318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</a:rPr>
              <a:t>https://prom-laser.ru/ </a:t>
            </a:r>
            <a:endParaRPr lang="ru-RU" sz="1800" u="sng" spc="-1" dirty="0">
              <a:solidFill>
                <a:srgbClr val="0563C1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</a:rPr>
              <a:t>info@prom-laser.ru </a:t>
            </a:r>
            <a:endParaRPr lang="ru-RU" sz="1800" u="sng" spc="-1" dirty="0">
              <a:solidFill>
                <a:srgbClr val="0563C1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 (4822) 66-66-70</a:t>
            </a: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E339B73-E8D4-7C87-DA9D-F1CCDD0A045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92632" y="4782765"/>
            <a:ext cx="3835936" cy="118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4539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C8BE886-A0FA-135A-EDF6-F9CEE99FC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26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772C47-D02B-A157-E22A-66F148999D6B}"/>
              </a:ext>
            </a:extLst>
          </p:cNvPr>
          <p:cNvSpPr txBox="1"/>
          <p:nvPr/>
        </p:nvSpPr>
        <p:spPr>
          <a:xfrm>
            <a:off x="0" y="4568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Стеновые и фасадные материалы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D80DEC-BAFB-504F-9D3D-2CE51C0E4907}"/>
              </a:ext>
            </a:extLst>
          </p:cNvPr>
          <p:cNvSpPr txBox="1"/>
          <p:nvPr/>
        </p:nvSpPr>
        <p:spPr>
          <a:xfrm>
            <a:off x="-868680" y="6202468"/>
            <a:ext cx="6217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3">
            <a:extLst>
              <a:ext uri="{FF2B5EF4-FFF2-40B4-BE49-F238E27FC236}">
                <a16:creationId xmlns:a16="http://schemas.microsoft.com/office/drawing/2014/main" id="{F605B748-25AD-C325-A48F-20DD255AF1AC}"/>
              </a:ext>
            </a:extLst>
          </p:cNvPr>
          <p:cNvSpPr txBox="1">
            <a:spLocks/>
          </p:cNvSpPr>
          <p:nvPr/>
        </p:nvSpPr>
        <p:spPr>
          <a:xfrm>
            <a:off x="6172200" y="949899"/>
            <a:ext cx="5181600" cy="52270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50000"/>
                  </a:schemeClr>
                </a:solidFill>
                <a:ea typeface="Jost" pitchFamily="2" charset="-52"/>
                <a:cs typeface="Times New Roman" panose="02020603050405020304" pitchFamily="18" charset="0"/>
              </a:rPr>
              <a:t>ООО «КСМ»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ea typeface="Jost" pitchFamily="2" charset="-52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endParaRPr lang="ru-RU" sz="1800" spc="-1" dirty="0">
              <a:solidFill>
                <a:srgbClr val="000000"/>
              </a:solidFill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ea typeface="Jost" pitchFamily="2" charset="-52"/>
                <a:cs typeface="Times New Roman" panose="02020603050405020304" pitchFamily="18" charset="0"/>
              </a:rPr>
              <a:t>изделия из бетона для использования в строительстве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800" spc="-1" dirty="0">
              <a:solidFill>
                <a:srgbClr val="000000"/>
              </a:solidFill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u="sng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ИНН: </a:t>
            </a:r>
            <a:r>
              <a:rPr lang="ru-RU" sz="1800" dirty="0">
                <a:ea typeface="Jost" pitchFamily="2" charset="-52"/>
                <a:cs typeface="Times New Roman" panose="02020603050405020304" pitchFamily="18" charset="0"/>
              </a:rPr>
              <a:t>6950036574</a:t>
            </a:r>
            <a:endParaRPr lang="ru-RU" sz="1800" spc="-1" dirty="0">
              <a:solidFill>
                <a:srgbClr val="000000"/>
              </a:solidFill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Адрес: </a:t>
            </a:r>
            <a:r>
              <a:rPr lang="ru-RU" sz="1800" dirty="0">
                <a:ea typeface="Jost" pitchFamily="2" charset="-52"/>
                <a:cs typeface="Times New Roman" panose="02020603050405020304" pitchFamily="18" charset="0"/>
              </a:rPr>
              <a:t>170100</a:t>
            </a:r>
            <a:r>
              <a:rPr lang="ru-RU" sz="1800" b="0" strike="noStrike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dirty="0">
                <a:ea typeface="Jost" pitchFamily="2" charset="-52"/>
                <a:cs typeface="Times New Roman" panose="02020603050405020304" pitchFamily="18" charset="0"/>
              </a:rPr>
              <a:t>г. Тверь, ул. Красные Горки, д. 1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  <a:hlinkClick r:id="rId3"/>
              </a:rPr>
              <a:t>https://ksmtver.ru</a:t>
            </a: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 </a:t>
            </a:r>
            <a:endParaRPr lang="ru-RU" sz="1800" b="0" strike="noStrike" spc="-1" dirty="0">
              <a:solidFill>
                <a:srgbClr val="000000"/>
              </a:solidFill>
              <a:ea typeface="Jost" pitchFamily="2" charset="-52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dirty="0">
                <a:ea typeface="Jost" pitchFamily="2" charset="-52"/>
                <a:cs typeface="Times New Roman" panose="02020603050405020304" pitchFamily="18" charset="0"/>
                <a:hlinkClick r:id="rId4"/>
              </a:rPr>
              <a:t>ksmtver69@yandex.ru</a:t>
            </a:r>
            <a:r>
              <a:rPr lang="ru-RU" sz="1800" dirty="0">
                <a:ea typeface="Jost" pitchFamily="2" charset="-52"/>
                <a:cs typeface="Times New Roman" panose="02020603050405020304" pitchFamily="18" charset="0"/>
              </a:rPr>
              <a:t> </a:t>
            </a:r>
            <a:endParaRPr lang="ru-RU" sz="1800" b="0" strike="noStrike" spc="-1" dirty="0">
              <a:solidFill>
                <a:srgbClr val="000000"/>
              </a:solidFill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Телефоны (приемная): 8 </a:t>
            </a:r>
            <a:r>
              <a:rPr lang="ru-RU" sz="1800" dirty="0">
                <a:ea typeface="Jost" pitchFamily="2" charset="-52"/>
                <a:cs typeface="Times New Roman" panose="02020603050405020304" pitchFamily="18" charset="0"/>
              </a:rPr>
              <a:t>(4822) 348-402,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>
                <a:ea typeface="Jost" pitchFamily="2" charset="-52"/>
                <a:cs typeface="Times New Roman" panose="02020603050405020304" pitchFamily="18" charset="0"/>
              </a:rPr>
              <a:t>8-910-538-88-22, 8-920-181-36-63</a:t>
            </a:r>
            <a:endParaRPr lang="ru-RU" sz="1800" dirty="0">
              <a:ea typeface="Jost" pitchFamily="2" charset="-52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F4476E7-A4FC-1F63-A37D-2205405111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380" b="24176"/>
          <a:stretch/>
        </p:blipFill>
        <p:spPr>
          <a:xfrm>
            <a:off x="7474085" y="4941759"/>
            <a:ext cx="2273030" cy="1067566"/>
          </a:xfrm>
          <a:prstGeom prst="rect">
            <a:avLst/>
          </a:prstGeom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0125C7BE-F6A3-4301-ECDD-9C9F0CB90E9F}"/>
              </a:ext>
            </a:extLst>
          </p:cNvPr>
          <p:cNvSpPr txBox="1">
            <a:spLocks/>
          </p:cNvSpPr>
          <p:nvPr/>
        </p:nvSpPr>
        <p:spPr>
          <a:xfrm>
            <a:off x="681735" y="949899"/>
            <a:ext cx="5264150" cy="50570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«РАТОНГ»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газобетонные стеновые и перегородочные блоки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9701206503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170017, Россия, г. Тверь, д. Большие Перемерки, д. 2в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6"/>
              </a:rPr>
              <a:t>https://ratong.ru/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7"/>
              </a:rPr>
              <a:t>office@ratong.ru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 (910) 069-44-77</a:t>
            </a:r>
          </a:p>
        </p:txBody>
      </p:sp>
      <p:pic>
        <p:nvPicPr>
          <p:cNvPr id="8" name="Рисунок 3">
            <a:extLst>
              <a:ext uri="{FF2B5EF4-FFF2-40B4-BE49-F238E27FC236}">
                <a16:creationId xmlns:a16="http://schemas.microsoft.com/office/drawing/2014/main" id="{833D0CA9-A73E-87CD-2A0C-C43946C4F82A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1530626" y="4941759"/>
            <a:ext cx="3041373" cy="88359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8489746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49B7B03-0AA5-A430-2081-FA2105366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27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8B2612-CC9E-9801-B60E-898869832664}"/>
              </a:ext>
            </a:extLst>
          </p:cNvPr>
          <p:cNvSpPr txBox="1"/>
          <p:nvPr/>
        </p:nvSpPr>
        <p:spPr>
          <a:xfrm>
            <a:off x="0" y="4568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Стеновые и фасадные материалы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568199-5FE0-688A-E002-EDCCB190D615}"/>
              </a:ext>
            </a:extLst>
          </p:cNvPr>
          <p:cNvSpPr txBox="1"/>
          <p:nvPr/>
        </p:nvSpPr>
        <p:spPr>
          <a:xfrm>
            <a:off x="-868680" y="6202468"/>
            <a:ext cx="6217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0D795DBF-DBE5-952E-4745-CC6278E6CA94}"/>
              </a:ext>
            </a:extLst>
          </p:cNvPr>
          <p:cNvSpPr txBox="1">
            <a:spLocks/>
          </p:cNvSpPr>
          <p:nvPr/>
        </p:nvSpPr>
        <p:spPr>
          <a:xfrm>
            <a:off x="6518815" y="860887"/>
            <a:ext cx="5135217" cy="5228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АО «ТКСМ №2»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силикатный кирпич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6902025678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170019, г. Тверь, ул. Академика Туполева, д. 117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https://tksm2.ru/</a:t>
            </a:r>
            <a:endParaRPr lang="ru-RU" sz="1800" u="sng" spc="-1" dirty="0">
              <a:solidFill>
                <a:srgbClr val="0563C1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Почта: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4"/>
              </a:rPr>
              <a:t>solodkova@tksm2.ru</a:t>
            </a:r>
            <a:endParaRPr lang="ru-RU" sz="1800" u="sng" spc="-1" dirty="0">
              <a:solidFill>
                <a:srgbClr val="000000"/>
              </a:solidFill>
              <a:uFillTx/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8 906 551-71-11;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8 (4822) 70-93-01; 50-99-99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</p:txBody>
      </p:sp>
      <p:pic>
        <p:nvPicPr>
          <p:cNvPr id="6" name="Рисунок 1">
            <a:extLst>
              <a:ext uri="{FF2B5EF4-FFF2-40B4-BE49-F238E27FC236}">
                <a16:creationId xmlns:a16="http://schemas.microsoft.com/office/drawing/2014/main" id="{3FE49D6C-1A52-339F-D6B3-76E52A15F840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7083011" y="4941759"/>
            <a:ext cx="3232248" cy="883590"/>
          </a:xfrm>
          <a:prstGeom prst="rect">
            <a:avLst/>
          </a:prstGeom>
          <a:ln w="0">
            <a:noFill/>
          </a:ln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C9489135-98C2-1F06-A38B-077917541A1C}"/>
              </a:ext>
            </a:extLst>
          </p:cNvPr>
          <p:cNvSpPr txBox="1">
            <a:spLocks/>
          </p:cNvSpPr>
          <p:nvPr/>
        </p:nvSpPr>
        <p:spPr>
          <a:xfrm>
            <a:off x="491348" y="860887"/>
            <a:ext cx="5259287" cy="53964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«Вышневолоцкий кирпичный завод» (Вышневолоцкая керамика)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Производимая продукция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: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керамический кирпич (кирпич с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флеш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обжигом, красный кирпич, кирпич рядовой)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6908017144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171111, Тверская область, г. Вышний Волочек, д.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Ненорово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, тер Промышленная Зона Кирпичного Завода, д. 1, офис 1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6"/>
              </a:rPr>
              <a:t>https://vceramica.ru/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7"/>
              </a:rPr>
              <a:t>sale@vceramica.ru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, </a:t>
            </a:r>
            <a:r>
              <a:rPr lang="en-US" sz="1800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8"/>
              </a:rPr>
              <a:t>client@vceramica.ru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 (4822) 79-77-01</a:t>
            </a:r>
          </a:p>
          <a:p>
            <a:pPr>
              <a:lnSpc>
                <a:spcPct val="100000"/>
              </a:lnSpc>
            </a:pPr>
            <a:endParaRPr lang="ru-RU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" name="Рисунок 3">
            <a:extLst>
              <a:ext uri="{FF2B5EF4-FFF2-40B4-BE49-F238E27FC236}">
                <a16:creationId xmlns:a16="http://schemas.microsoft.com/office/drawing/2014/main" id="{51088F1F-B887-4BCA-E43A-48805BD90FEB}"/>
              </a:ext>
            </a:extLst>
          </p:cNvPr>
          <p:cNvPicPr/>
          <p:nvPr/>
        </p:nvPicPr>
        <p:blipFill rotWithShape="1">
          <a:blip r:embed="rId9"/>
          <a:srcRect l="7974" t="12938" r="7587" b="11818"/>
          <a:stretch/>
        </p:blipFill>
        <p:spPr>
          <a:xfrm>
            <a:off x="1624518" y="5071729"/>
            <a:ext cx="2393005" cy="1017625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2318215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F10D356-82BD-9030-9E0D-69EA0061A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28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A21A16-0E34-1CA0-F17A-1C6333C0E83F}"/>
              </a:ext>
            </a:extLst>
          </p:cNvPr>
          <p:cNvSpPr txBox="1"/>
          <p:nvPr/>
        </p:nvSpPr>
        <p:spPr>
          <a:xfrm>
            <a:off x="0" y="4568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Стеновые и фасадные материалы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3CA7A5-A374-4D7F-EACA-29C3F03F9E38}"/>
              </a:ext>
            </a:extLst>
          </p:cNvPr>
          <p:cNvSpPr txBox="1"/>
          <p:nvPr/>
        </p:nvSpPr>
        <p:spPr>
          <a:xfrm>
            <a:off x="-868680" y="6202468"/>
            <a:ext cx="6217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Прямоугольник 11">
            <a:extLst>
              <a:ext uri="{FF2B5EF4-FFF2-40B4-BE49-F238E27FC236}">
                <a16:creationId xmlns:a16="http://schemas.microsoft.com/office/drawing/2014/main" id="{0AFBEA19-E22E-2C0C-4A92-66F1834D7743}"/>
              </a:ext>
            </a:extLst>
          </p:cNvPr>
          <p:cNvSpPr/>
          <p:nvPr/>
        </p:nvSpPr>
        <p:spPr>
          <a:xfrm>
            <a:off x="6208644" y="811684"/>
            <a:ext cx="5432271" cy="45748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«Текос»</a:t>
            </a:r>
            <a:endParaRPr lang="en-US" sz="1800" b="1" strike="noStrike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endParaRPr lang="ru-RU" sz="1800" b="0" strike="noStrike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Производимая продукция: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c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айдинг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TECOS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, фасадные панели, террасная доска (ДПК), водосточная система, софит для подшивки, аксессуары для сайдинга</a:t>
            </a:r>
            <a:endParaRPr lang="en-US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6911022345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171260, Тверская область, Конаковский р-н, пгт Редкино, Промышленная ул., д.10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3"/>
              </a:rPr>
              <a:t>https://tecos.ru/</a:t>
            </a:r>
            <a:r>
              <a:rPr lang="ru-RU" sz="1800" b="0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 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b="0" strike="noStrike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4"/>
              </a:rPr>
              <a:t>office@tecos.ru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 / сбыт): 8 (495) 123-33-15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A73140F-DE87-8277-164D-5EC226C37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1997" y="4919495"/>
            <a:ext cx="1325563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11">
            <a:extLst>
              <a:ext uri="{FF2B5EF4-FFF2-40B4-BE49-F238E27FC236}">
                <a16:creationId xmlns:a16="http://schemas.microsoft.com/office/drawing/2014/main" id="{576B40C6-F438-6E2A-AF1A-C46E433B3F80}"/>
              </a:ext>
            </a:extLst>
          </p:cNvPr>
          <p:cNvSpPr/>
          <p:nvPr/>
        </p:nvSpPr>
        <p:spPr>
          <a:xfrm>
            <a:off x="551085" y="811684"/>
            <a:ext cx="5432271" cy="45748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«Тверской кирпич»</a:t>
            </a:r>
            <a:endParaRPr lang="en-US" sz="1800" b="1" strike="noStrike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endParaRPr lang="ru-RU" sz="1800" b="0" strike="noStrike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Производимая продукция: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производство облицовочного керамического кирпича</a:t>
            </a:r>
          </a:p>
          <a:p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9704054866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</a:t>
            </a:r>
            <a:r>
              <a:rPr lang="ru-RU" dirty="0">
                <a:highlight>
                  <a:srgbClr val="FFFFFF"/>
                </a:highlight>
                <a:latin typeface="Inter"/>
              </a:rPr>
              <a:t>172369, 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Inter"/>
              </a:rPr>
              <a:t>Тверская обл., г. Ржев, п.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Inter"/>
              </a:rPr>
              <a:t>Есинка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Inter"/>
              </a:rPr>
              <a:t>,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Inter"/>
              </a:rPr>
              <a:t>зд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Inter"/>
              </a:rPr>
              <a:t>. 25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6"/>
              </a:rPr>
              <a:t>https://volgabrick.ru/</a:t>
            </a:r>
            <a:endParaRPr lang="ru-RU" sz="1800" b="0" u="sng" strike="noStrike" spc="-1" dirty="0">
              <a:solidFill>
                <a:srgbClr val="0563C1"/>
              </a:solidFill>
              <a:uFillTx/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b="0" strike="noStrike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7"/>
              </a:rPr>
              <a:t>info@volgabrick.ru</a:t>
            </a:r>
            <a:endParaRPr lang="ru-RU" sz="1800" b="0" strike="noStrike" spc="-1" dirty="0">
              <a:solidFill>
                <a:srgbClr val="0563C1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 / сбыт): +7 (499) 322-00-80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E3D65DA-E7E3-79E8-E1DC-8958D5D4DB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98" y="5037140"/>
            <a:ext cx="4397244" cy="69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8896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014604E-9CD6-FE69-0279-BC7EA19D2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29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64CB87-3D0E-405C-3E20-6425EBCB839E}"/>
              </a:ext>
            </a:extLst>
          </p:cNvPr>
          <p:cNvSpPr txBox="1"/>
          <p:nvPr/>
        </p:nvSpPr>
        <p:spPr>
          <a:xfrm>
            <a:off x="0" y="4568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Стеновые и фасадные материалы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465942-53DB-D86E-4C56-40C0D4E036DA}"/>
              </a:ext>
            </a:extLst>
          </p:cNvPr>
          <p:cNvSpPr txBox="1"/>
          <p:nvPr/>
        </p:nvSpPr>
        <p:spPr>
          <a:xfrm>
            <a:off x="-868680" y="6202468"/>
            <a:ext cx="6217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Прямоугольник 11">
            <a:extLst>
              <a:ext uri="{FF2B5EF4-FFF2-40B4-BE49-F238E27FC236}">
                <a16:creationId xmlns:a16="http://schemas.microsoft.com/office/drawing/2014/main" id="{E37942AC-A5A4-CD3B-8958-6D48F96882E2}"/>
              </a:ext>
            </a:extLst>
          </p:cNvPr>
          <p:cNvSpPr/>
          <p:nvPr/>
        </p:nvSpPr>
        <p:spPr>
          <a:xfrm>
            <a:off x="551085" y="811684"/>
            <a:ext cx="5432271" cy="45748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«Техно-Пресс»</a:t>
            </a:r>
            <a:endParaRPr lang="en-US" sz="1800" b="1" strike="noStrike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endParaRPr lang="ru-RU" sz="1800" b="0" strike="noStrike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Производимая продукция: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производство вентилируемых фасадов, профильных групп, корзин для кондиционеров и вентиляционных решеток</a:t>
            </a:r>
          </a:p>
          <a:p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6950236887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</a:t>
            </a:r>
            <a:r>
              <a:rPr lang="ru-RU" dirty="0">
                <a:highlight>
                  <a:srgbClr val="FFFFFF"/>
                </a:highlight>
                <a:latin typeface="Inter"/>
              </a:rPr>
              <a:t>170003, г. Тверь, ул. Зинаиды Тимофеевой, д.2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3"/>
              </a:rPr>
              <a:t>https://tehno-press.ru/</a:t>
            </a:r>
            <a:endParaRPr lang="ru-RU" sz="1800" b="0" u="sng" strike="noStrike" spc="-1" dirty="0">
              <a:solidFill>
                <a:srgbClr val="0563C1"/>
              </a:solidFill>
              <a:uFillTx/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b="0" strike="noStrike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4"/>
              </a:rPr>
              <a:t>Tehno-press@r7-mail.ru</a:t>
            </a:r>
            <a:endParaRPr lang="ru-RU" sz="1800" b="0" strike="noStrike" spc="-1" dirty="0">
              <a:solidFill>
                <a:srgbClr val="0563C1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 / сбыт): 8 (4822) 41-55-20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CB830A7-60AD-2573-D9E3-9FF02E5CF1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87"/>
          <a:stretch/>
        </p:blipFill>
        <p:spPr>
          <a:xfrm>
            <a:off x="755426" y="4534738"/>
            <a:ext cx="4692063" cy="1259778"/>
          </a:xfrm>
          <a:prstGeom prst="rect">
            <a:avLst/>
          </a:prstGeom>
        </p:spPr>
      </p:pic>
      <p:sp>
        <p:nvSpPr>
          <p:cNvPr id="8" name="Прямоугольник 11">
            <a:extLst>
              <a:ext uri="{FF2B5EF4-FFF2-40B4-BE49-F238E27FC236}">
                <a16:creationId xmlns:a16="http://schemas.microsoft.com/office/drawing/2014/main" id="{6BAAAA47-9C85-85B9-0D1C-5FE11749F6C7}"/>
              </a:ext>
            </a:extLst>
          </p:cNvPr>
          <p:cNvSpPr/>
          <p:nvPr/>
        </p:nvSpPr>
        <p:spPr>
          <a:xfrm>
            <a:off x="6208644" y="811684"/>
            <a:ext cx="5432271" cy="45748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«Каньон»</a:t>
            </a:r>
            <a:endParaRPr lang="en-US" sz="1800" b="1" strike="noStrike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endParaRPr lang="ru-RU" sz="1800" b="0" strike="noStrike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Производимая продукция: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производство вентилируемых фасадных систем</a:t>
            </a:r>
          </a:p>
          <a:p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7722326300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</a:t>
            </a:r>
            <a:r>
              <a:rPr lang="ru-RU" dirty="0">
                <a:highlight>
                  <a:srgbClr val="FFFFFF"/>
                </a:highlight>
                <a:latin typeface="Inter"/>
              </a:rPr>
              <a:t>171256, Тверская обл., г. Конаково, ул. Восточно-Промышленный район, д. 5А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6"/>
              </a:rPr>
              <a:t>https://tm-canyon.ru/</a:t>
            </a:r>
            <a:endParaRPr lang="ru-RU" sz="1800" b="0" u="sng" strike="noStrike" spc="-1" dirty="0">
              <a:solidFill>
                <a:srgbClr val="0563C1"/>
              </a:solidFill>
              <a:uFillTx/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b="0" strike="noStrike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7"/>
              </a:rPr>
              <a:t>5067448@mail.ru</a:t>
            </a:r>
            <a:endParaRPr lang="ru-RU" sz="1800" b="0" strike="noStrike" spc="-1" dirty="0">
              <a:solidFill>
                <a:srgbClr val="0563C1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 / сбыт): +7 (495) 778-35-42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637214B-8145-E123-2F4C-10D80425F9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842" y="4484172"/>
            <a:ext cx="2600528" cy="131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0441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D281F3-1366-10C0-389F-D641F86B3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418" y="812386"/>
            <a:ext cx="9054547" cy="3955773"/>
          </a:xfrm>
          <a:solidFill>
            <a:schemeClr val="bg1">
              <a:alpha val="0"/>
            </a:schemeClr>
          </a:solidFill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1. Строительные материалы:</a:t>
            </a:r>
            <a:br>
              <a:rPr lang="ru-RU" sz="2000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Jost" pitchFamily="2" charset="-52"/>
              </a:rPr>
            </a:br>
            <a:r>
              <a:rPr lang="ru-RU" sz="20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Jost" pitchFamily="2" charset="-52"/>
              </a:rPr>
              <a:t>Изделия ЖБИ</a:t>
            </a:r>
            <a:br>
              <a:rPr lang="ru-RU" sz="20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Jost" pitchFamily="2" charset="-52"/>
              </a:rPr>
            </a:br>
            <a:r>
              <a:rPr lang="ru-RU" sz="20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Jost" pitchFamily="2" charset="-52"/>
              </a:rPr>
              <a:t>Товарный бетон</a:t>
            </a:r>
            <a:br>
              <a:rPr lang="ru-RU" sz="20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Jost" pitchFamily="2" charset="-52"/>
              </a:rPr>
            </a:br>
            <a:r>
              <a:rPr lang="ru-RU" sz="20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Jost" pitchFamily="2" charset="-52"/>
              </a:rPr>
              <a:t>Сухие строительные смеси, цемент, сыпучие материалы</a:t>
            </a:r>
            <a:br>
              <a:rPr lang="ru-RU" sz="20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Jost" pitchFamily="2" charset="-52"/>
              </a:rPr>
            </a:br>
            <a:r>
              <a:rPr lang="ru-RU" sz="20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Jost" pitchFamily="2" charset="-52"/>
              </a:rPr>
              <a:t>Строительная химия, лаки, краски, защитные покрытия</a:t>
            </a:r>
            <a:br>
              <a:rPr lang="ru-RU" sz="20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Jost" pitchFamily="2" charset="-52"/>
              </a:rPr>
            </a:br>
            <a:r>
              <a:rPr lang="ru-RU" sz="20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Jost" pitchFamily="2" charset="-52"/>
              </a:rPr>
              <a:t>Металлоконструкции и изделия из металла</a:t>
            </a:r>
            <a:br>
              <a:rPr lang="ru-RU" sz="20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Jost" pitchFamily="2" charset="-52"/>
              </a:rPr>
            </a:br>
            <a:r>
              <a:rPr lang="ru-RU" sz="20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Jost" pitchFamily="2" charset="-52"/>
              </a:rPr>
              <a:t>Стеновые и фасадные материалы</a:t>
            </a:r>
            <a:br>
              <a:rPr lang="ru-RU" sz="20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Jost" pitchFamily="2" charset="-52"/>
              </a:rPr>
            </a:br>
            <a:r>
              <a:rPr lang="ru-RU" sz="20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Jost" pitchFamily="2" charset="-52"/>
              </a:rPr>
              <a:t>Теплоизоляция и шумоизоляция</a:t>
            </a:r>
            <a:br>
              <a:rPr lang="ru-RU" sz="20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Jost" pitchFamily="2" charset="-52"/>
              </a:rPr>
            </a:br>
            <a:r>
              <a:rPr lang="ru-RU" sz="20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Jost" pitchFamily="2" charset="-52"/>
              </a:rPr>
              <a:t>Древесно-плитные материалы, конструкции из дерева</a:t>
            </a:r>
            <a:br>
              <a:rPr lang="ru-RU" sz="20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Jost" pitchFamily="2" charset="-52"/>
              </a:rPr>
            </a:br>
            <a:r>
              <a:rPr lang="ru-RU" sz="20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Jost" pitchFamily="2" charset="-52"/>
              </a:rPr>
              <a:t>Пиломатериалы</a:t>
            </a:r>
            <a:br>
              <a:rPr lang="ru-RU" sz="20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Jost" pitchFamily="2" charset="-52"/>
              </a:rPr>
            </a:br>
            <a:r>
              <a:rPr lang="ru-RU" sz="20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Jost" pitchFamily="2" charset="-52"/>
              </a:rPr>
              <a:t>Ограждающие конструкции</a:t>
            </a:r>
            <a:br>
              <a:rPr lang="ru-RU" sz="20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Jost" pitchFamily="2" charset="-52"/>
              </a:rPr>
            </a:br>
            <a:r>
              <a:rPr lang="ru-RU" sz="20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Jost" pitchFamily="2" charset="-52"/>
              </a:rPr>
              <a:t>Метизы и крепеж</a:t>
            </a:r>
            <a:br>
              <a:rPr lang="ru-RU" sz="20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Jost" pitchFamily="2" charset="-52"/>
              </a:rPr>
            </a:br>
            <a:endParaRPr lang="ru-RU" sz="20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C565A60-9406-E002-6B4B-0CE2E4D21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27844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D6BA261-6EC9-05D5-2AF4-AD497F2F6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30</a:t>
            </a:fld>
            <a:endParaRPr lang="ru-RU"/>
          </a:p>
        </p:txBody>
      </p:sp>
      <p:sp>
        <p:nvSpPr>
          <p:cNvPr id="3" name="Прямоугольник 11">
            <a:extLst>
              <a:ext uri="{FF2B5EF4-FFF2-40B4-BE49-F238E27FC236}">
                <a16:creationId xmlns:a16="http://schemas.microsoft.com/office/drawing/2014/main" id="{CCFAB317-1C1E-B1A7-2F08-42493FB6BA0A}"/>
              </a:ext>
            </a:extLst>
          </p:cNvPr>
          <p:cNvSpPr/>
          <p:nvPr/>
        </p:nvSpPr>
        <p:spPr>
          <a:xfrm>
            <a:off x="551085" y="811684"/>
            <a:ext cx="5432271" cy="45748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</a:t>
            </a:r>
            <a:r>
              <a:rPr lang="ru-RU" sz="1800" b="1" strike="noStrike" spc="-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Стейнхаус</a:t>
            </a:r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»</a:t>
            </a:r>
            <a:endParaRPr lang="en-US" sz="1800" b="1" strike="noStrike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endParaRPr lang="ru-RU" sz="1800" b="0" strike="noStrike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Производимая продукция: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производство полнотелого и 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лего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кирпича</a:t>
            </a:r>
          </a:p>
          <a:p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5010055093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</a:t>
            </a:r>
            <a:r>
              <a:rPr lang="ru-RU" dirty="0">
                <a:solidFill>
                  <a:srgbClr val="000000"/>
                </a:solidFill>
                <a:highlight>
                  <a:srgbClr val="FFFFFF"/>
                </a:highlight>
                <a:latin typeface="Inter"/>
              </a:rPr>
              <a:t>171507, 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Inter"/>
              </a:rPr>
              <a:t>Тверская обл., г. Кимры, ул. Дмитрия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Inter"/>
              </a:rPr>
              <a:t>Баслыка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Inter"/>
              </a:rPr>
              <a:t>, д. 7, лит. Л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2"/>
              </a:rPr>
              <a:t>https://stein.haus/</a:t>
            </a:r>
            <a:endParaRPr lang="ru-RU" sz="1800" b="0" u="sng" strike="noStrike" spc="-1" dirty="0">
              <a:solidFill>
                <a:srgbClr val="0563C1"/>
              </a:solidFill>
              <a:uFillTx/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b="0" strike="noStrike" spc="-1" dirty="0" err="1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3"/>
              </a:rPr>
              <a:t>info@stein.haus</a:t>
            </a:r>
            <a:endParaRPr lang="ru-RU" sz="1800" b="0" strike="noStrike" spc="-1" dirty="0">
              <a:solidFill>
                <a:srgbClr val="0563C1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 / сбыт): </a:t>
            </a:r>
            <a:r>
              <a:rPr lang="ru-RU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8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(495) 543-76-66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3C4AAB-DBC5-9E37-A80D-EEE1B11848C6}"/>
              </a:ext>
            </a:extLst>
          </p:cNvPr>
          <p:cNvSpPr txBox="1"/>
          <p:nvPr/>
        </p:nvSpPr>
        <p:spPr>
          <a:xfrm>
            <a:off x="0" y="4568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Стеновые и фасадные материалы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ADB3BE-8327-89A5-13A6-783F54AD9F36}"/>
              </a:ext>
            </a:extLst>
          </p:cNvPr>
          <p:cNvSpPr txBox="1"/>
          <p:nvPr/>
        </p:nvSpPr>
        <p:spPr>
          <a:xfrm>
            <a:off x="-868680" y="6202468"/>
            <a:ext cx="6217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4" action="ppaction://hlinksldjump"/>
              </a:rPr>
              <a:t>Вернуться в оглавление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8116725-A09F-CD2C-DC29-CE6B3DDBCC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6878" y="4565438"/>
            <a:ext cx="4840684" cy="122907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FF890F5-60A1-88FA-89F8-F435C21077A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64" b="26099"/>
          <a:stretch/>
        </p:blipFill>
        <p:spPr>
          <a:xfrm>
            <a:off x="6666839" y="811684"/>
            <a:ext cx="4974076" cy="240078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D430342-E028-9F73-F668-78218424584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33" b="21456"/>
          <a:stretch/>
        </p:blipFill>
        <p:spPr>
          <a:xfrm>
            <a:off x="6666839" y="3393692"/>
            <a:ext cx="4974076" cy="289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1389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F26FB92-A70E-3F2E-512A-099B2828D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31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6F24C2-4D7A-2228-1A9D-3A9BA4D01BC3}"/>
              </a:ext>
            </a:extLst>
          </p:cNvPr>
          <p:cNvSpPr txBox="1"/>
          <p:nvPr/>
        </p:nvSpPr>
        <p:spPr>
          <a:xfrm>
            <a:off x="0" y="4568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Теплоизоляция и шумоизоляция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C745FB-8014-203E-9AE6-2DDF0C63E371}"/>
              </a:ext>
            </a:extLst>
          </p:cNvPr>
          <p:cNvSpPr txBox="1"/>
          <p:nvPr/>
        </p:nvSpPr>
        <p:spPr>
          <a:xfrm>
            <a:off x="-868680" y="6202468"/>
            <a:ext cx="6217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48F672B6-1175-1710-09CB-98C03521592A}"/>
              </a:ext>
            </a:extLst>
          </p:cNvPr>
          <p:cNvSpPr txBox="1">
            <a:spLocks/>
          </p:cNvSpPr>
          <p:nvPr/>
        </p:nvSpPr>
        <p:spPr>
          <a:xfrm>
            <a:off x="441184" y="1096342"/>
            <a:ext cx="5452585" cy="479587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«Каменный век»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Производство базальтового волокна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5010027811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Тверская область, г. Кимры, ул. Орджоникидзе, д. 83</a:t>
            </a: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https://basfiber.com/ru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dirty="0">
                <a:solidFill>
                  <a:srgbClr val="FF8562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4"/>
              </a:rPr>
              <a:t>info@basfiber.com</a:t>
            </a:r>
            <a:endParaRPr lang="ru-RU" sz="1800" dirty="0">
              <a:solidFill>
                <a:srgbClr val="FF8562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</a:t>
            </a:r>
            <a:r>
              <a:rPr lang="ru-RU" sz="1800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8 (495) 197-88-00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1564F1E-5DC4-84D0-D200-B2D88A055D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060" y="4690555"/>
            <a:ext cx="2267280" cy="1201658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D4A9D2B-39F3-509D-930E-15684FD6B2A1}"/>
              </a:ext>
            </a:extLst>
          </p:cNvPr>
          <p:cNvSpPr/>
          <p:nvPr/>
        </p:nvSpPr>
        <p:spPr>
          <a:xfrm>
            <a:off x="6298233" y="1096342"/>
            <a:ext cx="5505303" cy="54390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b="1" i="0" dirty="0">
                <a:solidFill>
                  <a:schemeClr val="accent1">
                    <a:lumMod val="75000"/>
                  </a:schemeClr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ООО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highlight>
                  <a:srgbClr val="FFFFFF"/>
                </a:highlight>
                <a:latin typeface="Calibri" panose="020F0502020204030204" pitchFamily="34" charset="0"/>
              </a:rPr>
              <a:t>«</a:t>
            </a:r>
            <a:r>
              <a:rPr lang="ru-RU" b="1" i="0" dirty="0">
                <a:solidFill>
                  <a:schemeClr val="accent1">
                    <a:lumMod val="75000"/>
                  </a:schemeClr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ФОРМАТ»</a:t>
            </a:r>
            <a:endParaRPr lang="en-US" b="1" i="0" dirty="0">
              <a:solidFill>
                <a:schemeClr val="accent1">
                  <a:lumMod val="75000"/>
                </a:schemeClr>
              </a:solidFill>
              <a:effectLst/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endParaRPr lang="ru-RU" b="1" i="0" dirty="0">
              <a:solidFill>
                <a:schemeClr val="accent1">
                  <a:lumMod val="75000"/>
                </a:schemeClr>
              </a:solidFill>
              <a:effectLst/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Производимая продукция: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производство </a:t>
            </a:r>
            <a:r>
              <a:rPr lang="ru-RU" b="0" spc="-1" dirty="0">
                <a:solidFill>
                  <a:srgbClr val="252525"/>
                </a:solidFill>
                <a:highlight>
                  <a:srgbClr val="FFFFFF"/>
                </a:highlight>
                <a:latin typeface="Calibri" panose="020F0502020204030204" pitchFamily="34" charset="0"/>
                <a:ea typeface="Jost" pitchFamily="2" charset="-52"/>
              </a:rPr>
              <a:t>т</a:t>
            </a:r>
            <a:r>
              <a:rPr lang="ru-RU" b="0" i="0" dirty="0">
                <a:solidFill>
                  <a:srgbClr val="252525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еплоизоляционного материала на основе вспененного полиэтилена</a:t>
            </a:r>
          </a:p>
          <a:p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7722829720</a:t>
            </a:r>
            <a:endParaRPr lang="en-US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171296 Тверская область, Конаковский район, село Городня, ул. Садовая, д.40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6"/>
              </a:rPr>
              <a:t>https://www.isocom.ru/</a:t>
            </a:r>
            <a:endParaRPr lang="ru-RU" sz="1800" b="0" u="sng" strike="noStrike" spc="-1" dirty="0">
              <a:solidFill>
                <a:srgbClr val="0563C1"/>
              </a:solidFill>
              <a:uFillTx/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b="0" i="0" dirty="0">
                <a:solidFill>
                  <a:srgbClr val="FF6600"/>
                </a:solidFill>
                <a:effectLst/>
                <a:highlight>
                  <a:srgbClr val="FFFFFF"/>
                </a:highlight>
                <a:latin typeface="Lato" panose="020F0502020204030203" pitchFamily="34" charset="0"/>
                <a:hlinkClick r:id="rId7"/>
              </a:rPr>
              <a:t>info@isocom.ru</a:t>
            </a:r>
            <a:endParaRPr lang="en-US" b="0" i="0" dirty="0">
              <a:solidFill>
                <a:srgbClr val="FF6600"/>
              </a:solidFill>
              <a:effectLst/>
              <a:highlight>
                <a:srgbClr val="FFFFFF"/>
              </a:highlight>
              <a:latin typeface="Lato" panose="020F0502020204030203" pitchFamily="34" charset="0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8 (4822)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77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-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79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-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80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795F1F6-4041-BCC3-D940-7CE2AD8DFF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481" y="4922329"/>
            <a:ext cx="2567344" cy="113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2933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2E6089E-DD30-62A5-310D-E9DA65EB1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32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2233CB-A4CA-367F-611C-0198396B5772}"/>
              </a:ext>
            </a:extLst>
          </p:cNvPr>
          <p:cNvSpPr txBox="1"/>
          <p:nvPr/>
        </p:nvSpPr>
        <p:spPr>
          <a:xfrm>
            <a:off x="0" y="4568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Теплоизоляция и шумоизоляция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152FB3-20D5-3B78-C903-A32F4137B7BE}"/>
              </a:ext>
            </a:extLst>
          </p:cNvPr>
          <p:cNvSpPr txBox="1"/>
          <p:nvPr/>
        </p:nvSpPr>
        <p:spPr>
          <a:xfrm>
            <a:off x="-868680" y="6202468"/>
            <a:ext cx="6217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Прямоугольник 11">
            <a:extLst>
              <a:ext uri="{FF2B5EF4-FFF2-40B4-BE49-F238E27FC236}">
                <a16:creationId xmlns:a16="http://schemas.microsoft.com/office/drawing/2014/main" id="{C9C486E1-ACFF-121C-BA9F-5699C3C55058}"/>
              </a:ext>
            </a:extLst>
          </p:cNvPr>
          <p:cNvSpPr/>
          <p:nvPr/>
        </p:nvSpPr>
        <p:spPr>
          <a:xfrm>
            <a:off x="6233161" y="864235"/>
            <a:ext cx="5516760" cy="54232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</a:t>
            </a:r>
            <a:r>
              <a:rPr lang="ru-RU" sz="1800" b="1" strike="noStrike" spc="-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Альстром-Мункшо</a:t>
            </a:r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 Тверь»</a:t>
            </a:r>
          </a:p>
          <a:p>
            <a:endParaRPr lang="ru-RU" sz="1800" b="0" strike="noStrike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Производимая продукция: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стеклохолст (основа для производства ПВХ-линолеума на вспененной основе) и малярный стеклохолст</a:t>
            </a:r>
          </a:p>
          <a:p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6911024261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171260, Тверская область, Конаковский р-н, 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пгт Редкино, Промышленная ул., д.11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hlinkClick r:id="rId3"/>
              </a:rPr>
              <a:t>www.ahlstrom-munksjo.com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4"/>
              </a:rPr>
              <a:t>info.tver@ahlstrom-munksjo.com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8 (495) 644 13 50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5E1B5215-1F61-C9D9-C97B-435F966F788C}"/>
              </a:ext>
            </a:extLst>
          </p:cNvPr>
          <p:cNvSpPr txBox="1">
            <a:spLocks/>
          </p:cNvSpPr>
          <p:nvPr/>
        </p:nvSpPr>
        <p:spPr>
          <a:xfrm>
            <a:off x="442079" y="864235"/>
            <a:ext cx="5751442" cy="537929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"РУСАТОМ ИЗОПЛИТ»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теплоизоляция из каменной ваты для строительства и ремонта зданий, судостроения, различных отраслей промышленности и энергетики.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6949013886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171277, Тверская Область,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м.о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. Конаковский, пгт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Изоплит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ул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Пионерская, д. 20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5"/>
              </a:rPr>
              <a:t>https://umatextermo.ru/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8 (800) 770-78-48</a:t>
            </a: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0445075-FB77-0D03-9E91-355DEFB3A9D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4" t="33183" r="5567" b="34034"/>
          <a:stretch/>
        </p:blipFill>
        <p:spPr>
          <a:xfrm>
            <a:off x="1340097" y="4816469"/>
            <a:ext cx="3631860" cy="134372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CC9A913-F8C0-8958-C800-5ADF64D017E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4" t="16216" r="9261" b="13805"/>
          <a:stretch/>
        </p:blipFill>
        <p:spPr>
          <a:xfrm>
            <a:off x="6665068" y="4814641"/>
            <a:ext cx="3891064" cy="134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9946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161C83A-B34B-AEC7-373E-8FE50A1AB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33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E3F6EF-1136-0637-C656-578F3BB66FC6}"/>
              </a:ext>
            </a:extLst>
          </p:cNvPr>
          <p:cNvSpPr txBox="1"/>
          <p:nvPr/>
        </p:nvSpPr>
        <p:spPr>
          <a:xfrm>
            <a:off x="0" y="4568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Древесно-плитные материалы, конструкции и изделия из дерева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F3C555-8FA2-5BD6-B083-01607BF0B369}"/>
              </a:ext>
            </a:extLst>
          </p:cNvPr>
          <p:cNvSpPr txBox="1"/>
          <p:nvPr/>
        </p:nvSpPr>
        <p:spPr>
          <a:xfrm>
            <a:off x="-868680" y="6202468"/>
            <a:ext cx="6217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Прямоугольник 11">
            <a:extLst>
              <a:ext uri="{FF2B5EF4-FFF2-40B4-BE49-F238E27FC236}">
                <a16:creationId xmlns:a16="http://schemas.microsoft.com/office/drawing/2014/main" id="{0E386978-3BF0-D066-335C-F9AAEF4B9E61}"/>
              </a:ext>
            </a:extLst>
          </p:cNvPr>
          <p:cNvSpPr/>
          <p:nvPr/>
        </p:nvSpPr>
        <p:spPr>
          <a:xfrm>
            <a:off x="707011" y="777136"/>
            <a:ext cx="5286285" cy="5303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АО «Нелидовский ДОК»</a:t>
            </a:r>
          </a:p>
          <a:p>
            <a:endParaRPr lang="ru-RU" sz="1800" b="1" u="sng" strike="noStrike" spc="-1" dirty="0">
              <a:solidFill>
                <a:srgbClr val="000000"/>
              </a:solidFill>
              <a:uFillTx/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Производимая продукция: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фанера различных сортов</a:t>
            </a:r>
          </a:p>
          <a:p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691201469768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172523, Тверская область, г. Нелидово, ул. Заводская, д. 7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b="0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hlinkClick r:id="rId3"/>
              </a:rPr>
              <a:t>www.neldok.ru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b="0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hlinkClick r:id="rId4"/>
              </a:rPr>
              <a:t>neldoc@rambler.ru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 / сбыт): 8 (48266) 5-11-05 / 8 (48266) 5-77-93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98BEA27-A8C1-58CD-188D-119EC0C097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6849" y="733833"/>
            <a:ext cx="1264923" cy="780290"/>
          </a:xfrm>
          <a:prstGeom prst="rect">
            <a:avLst/>
          </a:prstGeom>
        </p:spPr>
      </p:pic>
      <p:sp>
        <p:nvSpPr>
          <p:cNvPr id="7" name="Прямоугольник 11">
            <a:extLst>
              <a:ext uri="{FF2B5EF4-FFF2-40B4-BE49-F238E27FC236}">
                <a16:creationId xmlns:a16="http://schemas.microsoft.com/office/drawing/2014/main" id="{C240B4C7-242E-D9C1-90D1-6866F6DBE278}"/>
              </a:ext>
            </a:extLst>
          </p:cNvPr>
          <p:cNvSpPr/>
          <p:nvPr/>
        </p:nvSpPr>
        <p:spPr>
          <a:xfrm>
            <a:off x="6198706" y="777136"/>
            <a:ext cx="5349461" cy="53470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/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«Форекс»</a:t>
            </a:r>
          </a:p>
          <a:p>
            <a:pPr algn="just"/>
            <a:endParaRPr lang="ru-RU" sz="1800" b="1" u="sng" strike="noStrike" spc="-1" dirty="0">
              <a:solidFill>
                <a:srgbClr val="000000"/>
              </a:solidFill>
              <a:uFillTx/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algn="just"/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фанера, деревянные фанерованные панели и аналогичные слоистые материалы, древесных плит из древесины и других одревесневших материалов</a:t>
            </a:r>
          </a:p>
          <a:p>
            <a:pPr algn="just"/>
            <a:endParaRPr lang="ru-RU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</a:t>
            </a:r>
            <a:r>
              <a:rPr lang="ru-RU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: 6932004347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</a:t>
            </a:r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171900, Тверская область, Максатихинский район, деревня Фабрика, микрорайон Льнозавод, дом 17, строение 1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6"/>
              </a:rPr>
              <a:t>https://fanera-foreks.com/</a:t>
            </a:r>
            <a:r>
              <a:rPr lang="ru-RU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7"/>
              </a:rPr>
              <a:t>foreks2@yandex.ru</a:t>
            </a:r>
            <a:endParaRPr lang="ru-RU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 / сбыт): </a:t>
            </a:r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+7 (48253) 5-15-76, 7 (48253) 5-15-84, 7 (920) 197-53-54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3D2D458-ADF7-DAF9-A373-34B6538B7E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610" y="733833"/>
            <a:ext cx="2140231" cy="65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893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485C9A6-DB61-BA22-C1BE-51F51EC05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34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7E7580-5925-8BCD-4912-ED3377D53B9E}"/>
              </a:ext>
            </a:extLst>
          </p:cNvPr>
          <p:cNvSpPr txBox="1"/>
          <p:nvPr/>
        </p:nvSpPr>
        <p:spPr>
          <a:xfrm>
            <a:off x="0" y="4568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Древесно-плитные материалы, конструкции и изделия из дерева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D760DA-CD52-BE65-916C-3CC6172133A4}"/>
              </a:ext>
            </a:extLst>
          </p:cNvPr>
          <p:cNvSpPr txBox="1"/>
          <p:nvPr/>
        </p:nvSpPr>
        <p:spPr>
          <a:xfrm>
            <a:off x="-868680" y="6202468"/>
            <a:ext cx="6217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Прямоугольник 11">
            <a:extLst>
              <a:ext uri="{FF2B5EF4-FFF2-40B4-BE49-F238E27FC236}">
                <a16:creationId xmlns:a16="http://schemas.microsoft.com/office/drawing/2014/main" id="{424F6DF9-B60B-EAAB-92FC-419AB4F85283}"/>
              </a:ext>
            </a:extLst>
          </p:cNvPr>
          <p:cNvSpPr/>
          <p:nvPr/>
        </p:nvSpPr>
        <p:spPr>
          <a:xfrm>
            <a:off x="279400" y="928851"/>
            <a:ext cx="5554871" cy="54525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/>
            <a:r>
              <a:rPr lang="ru-RU" b="1" cap="all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ФИЛИАЛ ООО «СТОД» В ГОРОДЕ ТОРЖОК – ПРЕДПРИЯТИЕ «ЛЕСОСЫРЬЕВОЕ ОБЕСПЕЧЕНИЕ»</a:t>
            </a:r>
          </a:p>
          <a:p>
            <a:pPr algn="just"/>
            <a:endParaRPr lang="ru-RU" b="1" cap="all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cs typeface="Times New Roman" panose="02020603050405020304" pitchFamily="18" charset="0"/>
              </a:rPr>
              <a:t>Производимая продукция: </a:t>
            </a:r>
          </a:p>
          <a:p>
            <a:pPr algn="just"/>
            <a:r>
              <a:rPr lang="ru-RU" dirty="0">
                <a:latin typeface="Calibri" panose="020F0502020204030204" pitchFamily="34" charset="0"/>
                <a:cs typeface="Times New Roman" panose="02020603050405020304" pitchFamily="18" charset="0"/>
              </a:rPr>
              <a:t>фанера, деревянные фанерованные панели и аналогичные слоистые материалы, древесных плит из древесины и других одревесневших материалов </a:t>
            </a:r>
          </a:p>
          <a:p>
            <a:pPr algn="just"/>
            <a:endParaRPr lang="ru-RU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cs typeface="Times New Roman" panose="02020603050405020304" pitchFamily="18" charset="0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ИНН</a:t>
            </a:r>
            <a:r>
              <a:rPr lang="ru-RU" spc="-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: 691543002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Адрес: </a:t>
            </a:r>
            <a:r>
              <a:rPr lang="ru-RU" dirty="0">
                <a:latin typeface="Calibri" panose="020F0502020204030204" pitchFamily="34" charset="0"/>
                <a:cs typeface="Times New Roman" panose="02020603050405020304" pitchFamily="18" charset="0"/>
              </a:rPr>
              <a:t>172011, Тверская обл., г. Торжок, ул. Старицкая, д. 96а</a:t>
            </a:r>
            <a:br>
              <a:rPr lang="ru-RU" dirty="0"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Сайт: </a:t>
            </a:r>
            <a:r>
              <a:rPr lang="en-US" u="sng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http://lsolvl.ru/</a:t>
            </a:r>
            <a:r>
              <a:rPr lang="ru-RU" u="sng" spc="-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; </a:t>
            </a:r>
            <a:r>
              <a:rPr lang="en-US" u="sng" spc="-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https://ultralam.com/ru/</a:t>
            </a:r>
            <a:r>
              <a:rPr lang="ru-RU" u="sng" spc="-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Эл. почта: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lsoinfo@lsolvl.ru</a:t>
            </a:r>
            <a:r>
              <a:rPr lang="ru-RU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Телефоны (приемная): </a:t>
            </a:r>
            <a:r>
              <a:rPr lang="ru-RU" dirty="0">
                <a:latin typeface="Calibri" panose="020F0502020204030204" pitchFamily="34" charset="0"/>
                <a:cs typeface="Times New Roman" panose="02020603050405020304" pitchFamily="18" charset="0"/>
              </a:rPr>
              <a:t> 8 (48251) 9-48-16</a:t>
            </a:r>
          </a:p>
          <a:p>
            <a:pPr>
              <a:lnSpc>
                <a:spcPct val="100000"/>
              </a:lnSpc>
            </a:pPr>
            <a:endParaRPr lang="ru-RU" sz="1800" u="sng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11">
            <a:extLst>
              <a:ext uri="{FF2B5EF4-FFF2-40B4-BE49-F238E27FC236}">
                <a16:creationId xmlns:a16="http://schemas.microsoft.com/office/drawing/2014/main" id="{BCE55070-A48C-01BF-11C8-68EC8319D45E}"/>
              </a:ext>
            </a:extLst>
          </p:cNvPr>
          <p:cNvSpPr/>
          <p:nvPr/>
        </p:nvSpPr>
        <p:spPr>
          <a:xfrm>
            <a:off x="6357731" y="928851"/>
            <a:ext cx="5402470" cy="52267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/>
            <a:r>
              <a:rPr lang="ru-RU" b="1" cap="all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ООО «АКМО»</a:t>
            </a:r>
          </a:p>
          <a:p>
            <a:pPr algn="just"/>
            <a:endParaRPr lang="ru-RU" sz="1800" b="1" u="sng" strike="noStrike" spc="-1" dirty="0">
              <a:solidFill>
                <a:srgbClr val="000000"/>
              </a:solidFill>
              <a:uFillTx/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algn="just"/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</a:p>
          <a:p>
            <a:pPr algn="just"/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пиломатериалы, кроме профилированных, толщиной более 6 мм, непропитанные железнодорожные и трамвайные шпалы из древесины</a:t>
            </a:r>
          </a:p>
          <a:p>
            <a:pPr algn="just"/>
            <a:endParaRPr lang="ru-RU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algn="just"/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</a:t>
            </a:r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6912007163</a:t>
            </a:r>
          </a:p>
          <a:p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</a:t>
            </a:r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1172527, Тверская Область, </a:t>
            </a:r>
            <a:r>
              <a:rPr lang="ru-RU" dirty="0" err="1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г.о</a:t>
            </a:r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Нелидовский</a:t>
            </a:r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, г Нелидово, </a:t>
            </a:r>
            <a:r>
              <a:rPr lang="ru-RU" dirty="0" err="1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ул</a:t>
            </a:r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Глазова, д. 15</a:t>
            </a:r>
          </a:p>
          <a:p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6"/>
              </a:rPr>
              <a:t>https://akmo.ru/</a:t>
            </a:r>
            <a:endParaRPr lang="ru-RU" u="sng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7"/>
              </a:rPr>
              <a:t> akmo@akmo.ru</a:t>
            </a:r>
            <a:endParaRPr lang="ru-RU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</a:t>
            </a:r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+7 (48266) 5-53-91</a:t>
            </a:r>
            <a:b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</a:br>
            <a:endParaRPr lang="ru-RU" sz="1800" u="sng" strike="noStrike" spc="-1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5CC1441-EEFA-43DD-E36F-42867FAB1B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1580" y="5204659"/>
            <a:ext cx="3170510" cy="84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2260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037B9D9-CCF1-AEF4-204A-C36899745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35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2949EE-8636-2F54-7BA8-7C3C83C4E32D}"/>
              </a:ext>
            </a:extLst>
          </p:cNvPr>
          <p:cNvSpPr txBox="1"/>
          <p:nvPr/>
        </p:nvSpPr>
        <p:spPr>
          <a:xfrm>
            <a:off x="0" y="4568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Древесно-плитные материалы, конструкции и изделия из дерева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00CBC8-8FA6-F624-75A0-8DA84A4424A2}"/>
              </a:ext>
            </a:extLst>
          </p:cNvPr>
          <p:cNvSpPr txBox="1"/>
          <p:nvPr/>
        </p:nvSpPr>
        <p:spPr>
          <a:xfrm>
            <a:off x="-868680" y="6202468"/>
            <a:ext cx="6217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Прямоугольник 9">
            <a:extLst>
              <a:ext uri="{FF2B5EF4-FFF2-40B4-BE49-F238E27FC236}">
                <a16:creationId xmlns:a16="http://schemas.microsoft.com/office/drawing/2014/main" id="{7E8CBD3A-2E9F-2465-6F72-D9AB06A7B093}"/>
              </a:ext>
            </a:extLst>
          </p:cNvPr>
          <p:cNvSpPr/>
          <p:nvPr/>
        </p:nvSpPr>
        <p:spPr>
          <a:xfrm>
            <a:off x="658149" y="882186"/>
            <a:ext cx="5268342" cy="41893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/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«ДИО»</a:t>
            </a:r>
          </a:p>
          <a:p>
            <a:pPr algn="just"/>
            <a:endParaRPr lang="ru-RU" sz="1800" b="0" strike="noStrike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algn="just"/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</a:t>
            </a:r>
            <a:r>
              <a:rPr lang="ru-RU" sz="1800" b="1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: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деревянные окна и двери из массива</a:t>
            </a:r>
          </a:p>
          <a:p>
            <a:pPr algn="just"/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algn="just"/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algn="just"/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6922005140</a:t>
            </a:r>
          </a:p>
          <a:p>
            <a:pPr algn="just"/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172610, Тверская область, </a:t>
            </a:r>
          </a:p>
          <a:p>
            <a:pPr algn="just"/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город Западная Двина, ул. Горького, д. 34 а, </a:t>
            </a:r>
          </a:p>
          <a:p>
            <a:pPr algn="just"/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офис 2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https://tandemdvina.ru/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4"/>
              </a:rPr>
              <a:t>dvinatandem@mail.ru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8 (48265)2-19-33, </a:t>
            </a:r>
          </a:p>
          <a:p>
            <a:pPr algn="just"/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8-906-655-50-45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D77289E-B67C-F448-C7BE-1BCE6FECF5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307" y="5070235"/>
            <a:ext cx="2360578" cy="900424"/>
          </a:xfrm>
          <a:prstGeom prst="rect">
            <a:avLst/>
          </a:prstGeom>
        </p:spPr>
      </p:pic>
      <p:sp>
        <p:nvSpPr>
          <p:cNvPr id="8" name="Прямоугольник 11">
            <a:extLst>
              <a:ext uri="{FF2B5EF4-FFF2-40B4-BE49-F238E27FC236}">
                <a16:creationId xmlns:a16="http://schemas.microsoft.com/office/drawing/2014/main" id="{684EDC8F-0488-3BCC-3F34-D8DDD676E07E}"/>
              </a:ext>
            </a:extLst>
          </p:cNvPr>
          <p:cNvSpPr/>
          <p:nvPr/>
        </p:nvSpPr>
        <p:spPr>
          <a:xfrm>
            <a:off x="6265510" y="882186"/>
            <a:ext cx="5372652" cy="5503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/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</a:t>
            </a:r>
            <a:r>
              <a:rPr lang="ru-RU" sz="1800" b="1" strike="noStrike" spc="-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Рябеево</a:t>
            </a:r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»</a:t>
            </a:r>
          </a:p>
          <a:p>
            <a:pPr algn="just"/>
            <a:endParaRPr lang="ru-RU" sz="1800" b="1" u="sng" strike="noStrike" spc="-1" dirty="0">
              <a:solidFill>
                <a:srgbClr val="000000"/>
              </a:solidFill>
              <a:uFillTx/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algn="just"/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</a:p>
          <a:p>
            <a:pPr algn="just"/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шпон, фанера, деревянные плиты  и панели</a:t>
            </a:r>
          </a:p>
          <a:p>
            <a:pPr algn="just"/>
            <a:endParaRPr lang="ru-RU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algn="just"/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</a:t>
            </a:r>
            <a:r>
              <a:rPr lang="ru-RU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: 6950117495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</a:t>
            </a:r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170028, Тверская Область, </a:t>
            </a:r>
            <a:r>
              <a:rPr lang="ru-RU" dirty="0" err="1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г.о</a:t>
            </a:r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. Город Тверь, г Тверь, </a:t>
            </a:r>
            <a:r>
              <a:rPr lang="ru-RU" dirty="0" err="1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ул</a:t>
            </a:r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Коминтерна, д. 42, кабинет 4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6"/>
              </a:rPr>
              <a:t>http://</a:t>
            </a:r>
            <a:r>
              <a:rPr lang="ru-RU" u="sng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6"/>
              </a:rPr>
              <a:t>рябеево.рф</a:t>
            </a:r>
            <a:r>
              <a:rPr lang="ru-RU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6"/>
              </a:rPr>
              <a:t>/</a:t>
            </a:r>
            <a:endParaRPr lang="ru-RU" u="sng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7"/>
              </a:rPr>
              <a:t>ryabeevo.plywood@gmail.com</a:t>
            </a:r>
            <a:endParaRPr lang="en-US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 / сбыт): </a:t>
            </a:r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 +7 (48253) 2-15-20, +7 (48253) 2-17-36</a:t>
            </a:r>
          </a:p>
          <a:p>
            <a:pPr>
              <a:lnSpc>
                <a:spcPct val="100000"/>
              </a:lnSpc>
            </a:pPr>
            <a:endParaRPr lang="ru-RU" sz="1800" u="sng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A11ACC4-8981-DE7D-9BDA-CB07647F9D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65534" y="4868745"/>
            <a:ext cx="2302805" cy="115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6969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9EB5781-68F7-3E00-6116-FB1A522A3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36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E6E426-197C-0284-6415-A4A4B0FC7F89}"/>
              </a:ext>
            </a:extLst>
          </p:cNvPr>
          <p:cNvSpPr txBox="1"/>
          <p:nvPr/>
        </p:nvSpPr>
        <p:spPr>
          <a:xfrm>
            <a:off x="0" y="4568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Древесно-плитные материалы, конструкции и изделия из дерева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01DA55-EEF3-EC35-5278-9E55E8D2EC51}"/>
              </a:ext>
            </a:extLst>
          </p:cNvPr>
          <p:cNvSpPr txBox="1"/>
          <p:nvPr/>
        </p:nvSpPr>
        <p:spPr>
          <a:xfrm>
            <a:off x="-868680" y="6202468"/>
            <a:ext cx="6217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Прямоугольник 11">
            <a:extLst>
              <a:ext uri="{FF2B5EF4-FFF2-40B4-BE49-F238E27FC236}">
                <a16:creationId xmlns:a16="http://schemas.microsoft.com/office/drawing/2014/main" id="{71476A69-8407-AC1D-7408-424ACCC402DB}"/>
              </a:ext>
            </a:extLst>
          </p:cNvPr>
          <p:cNvSpPr/>
          <p:nvPr/>
        </p:nvSpPr>
        <p:spPr>
          <a:xfrm>
            <a:off x="6319140" y="915457"/>
            <a:ext cx="5424879" cy="4902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/>
            <a:r>
              <a:rPr lang="ru-RU" b="1" cap="all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ООО «Новые технологии»</a:t>
            </a:r>
          </a:p>
          <a:p>
            <a:pPr algn="just"/>
            <a:endParaRPr lang="ru-RU" sz="1800" b="1" u="sng" strike="noStrike" spc="-1" dirty="0">
              <a:solidFill>
                <a:srgbClr val="000000"/>
              </a:solidFill>
              <a:uFillTx/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  <a:r>
              <a:rPr lang="ru-RU" sz="1800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Производство фанеры березовой, влагостойкой</a:t>
            </a:r>
          </a:p>
          <a:p>
            <a:endParaRPr lang="ru-RU" sz="1800" strike="noStrike" spc="-1" dirty="0">
              <a:solidFill>
                <a:srgbClr val="000000"/>
              </a:solidFill>
              <a:uFillTx/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algn="just"/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</a:t>
            </a:r>
            <a:r>
              <a:rPr lang="ru-RU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: 6916016190</a:t>
            </a:r>
          </a:p>
          <a:p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</a:t>
            </a:r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171843, Тверская Область, г. Удомля, ул. Школьная, д.9 </a:t>
            </a:r>
          </a:p>
          <a:p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https://rlfanera.ru/</a:t>
            </a:r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4"/>
              </a:rPr>
              <a:t>sales@rlfanera.ru</a:t>
            </a:r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</a:t>
            </a:r>
            <a:r>
              <a:rPr lang="ru-RU" b="0" i="0" u="none" strike="noStrike" dirty="0">
                <a:effectLst/>
                <a:latin typeface="Calibri" panose="020F0502020204030204" pitchFamily="34" charset="0"/>
                <a:ea typeface="Jost" pitchFamily="2" charset="-52"/>
              </a:rPr>
              <a:t>8 (4822) 65-01-86</a:t>
            </a:r>
            <a:endParaRPr lang="ru-RU" sz="1800" u="sng" strike="noStrike" spc="-1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BB75647-0271-AED3-90B7-9854F27770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017" y="4661911"/>
            <a:ext cx="1904666" cy="1537993"/>
          </a:xfrm>
          <a:prstGeom prst="rect">
            <a:avLst/>
          </a:prstGeom>
        </p:spPr>
      </p:pic>
      <p:sp>
        <p:nvSpPr>
          <p:cNvPr id="7" name="Прямоугольник 9">
            <a:extLst>
              <a:ext uri="{FF2B5EF4-FFF2-40B4-BE49-F238E27FC236}">
                <a16:creationId xmlns:a16="http://schemas.microsoft.com/office/drawing/2014/main" id="{1311B171-5E61-0E3E-A277-8A28493B077A}"/>
              </a:ext>
            </a:extLst>
          </p:cNvPr>
          <p:cNvSpPr/>
          <p:nvPr/>
        </p:nvSpPr>
        <p:spPr>
          <a:xfrm>
            <a:off x="374357" y="915766"/>
            <a:ext cx="5498505" cy="58301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/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АО «Вышневолоцкий леспромхоз»</a:t>
            </a:r>
          </a:p>
          <a:p>
            <a:pPr algn="just"/>
            <a:endParaRPr lang="ru-RU" sz="1800" b="0" strike="noStrike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Производимая продукция</a:t>
            </a:r>
            <a:r>
              <a:rPr lang="ru-RU" sz="1800" b="1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:</a:t>
            </a:r>
            <a:r>
              <a:rPr lang="ru-RU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клееный брус, конструкционная балка, 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домокомплекты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фахверк, топливные брикеты RUF</a:t>
            </a:r>
          </a:p>
          <a:p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algn="just"/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algn="just"/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6920000281</a:t>
            </a:r>
          </a:p>
          <a:p>
            <a:pPr algn="just"/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171157, Тверская область, г. Вышний Волочек, Красноармейская ул., д.30</a:t>
            </a:r>
          </a:p>
          <a:p>
            <a:pPr algn="just"/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Производство: 171157, Тверская область, 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г.Вышний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Волочёк, 8-ая Пролетарская улица, 35</a:t>
            </a:r>
          </a:p>
          <a:p>
            <a:pPr algn="just"/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6"/>
              </a:rPr>
              <a:t>https://www.vvlesprom.com/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pPr algn="just"/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7"/>
              </a:rPr>
              <a:t>vvlesprom@mail.ru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algn="just"/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(приемная):8 (48233) 6-01-01</a:t>
            </a:r>
          </a:p>
        </p:txBody>
      </p:sp>
      <p:pic>
        <p:nvPicPr>
          <p:cNvPr id="8" name="Рисунок 11">
            <a:extLst>
              <a:ext uri="{FF2B5EF4-FFF2-40B4-BE49-F238E27FC236}">
                <a16:creationId xmlns:a16="http://schemas.microsoft.com/office/drawing/2014/main" id="{679FB4E4-35D4-CA01-B0F4-C9D19DB09CBF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2280525" y="5280943"/>
            <a:ext cx="1686167" cy="666567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6358492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79D3F12-C9E9-3CC0-3FCE-C198BCC15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37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457E40-CC11-3BB2-E80C-C842380F3F81}"/>
              </a:ext>
            </a:extLst>
          </p:cNvPr>
          <p:cNvSpPr txBox="1"/>
          <p:nvPr/>
        </p:nvSpPr>
        <p:spPr>
          <a:xfrm>
            <a:off x="0" y="4568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Древесно-плитные материалы, конструкции и изделия из дерева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4AA998-B470-B0C4-33ED-AC1E12B49AEF}"/>
              </a:ext>
            </a:extLst>
          </p:cNvPr>
          <p:cNvSpPr txBox="1"/>
          <p:nvPr/>
        </p:nvSpPr>
        <p:spPr>
          <a:xfrm>
            <a:off x="-868680" y="6202468"/>
            <a:ext cx="6217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516A852C-E203-C6FA-472E-7623C3660016}"/>
              </a:ext>
            </a:extLst>
          </p:cNvPr>
          <p:cNvSpPr txBox="1">
            <a:spLocks/>
          </p:cNvSpPr>
          <p:nvPr/>
        </p:nvSpPr>
        <p:spPr>
          <a:xfrm>
            <a:off x="576754" y="1074332"/>
            <a:ext cx="5174974" cy="528201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«Завод Стропил»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Быстровозводимые здания из клееного деревянного бруса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6950251405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170001, Тверская область, г Тверь,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ул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Серебряковская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Пристань, д. 13, офис 11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</a:rPr>
              <a:t>https://zavodstropil.ru/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</a:rPr>
              <a:t>woodland.ooo@yandex.ru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 (904) 355-51-15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BB8D4C7-64D4-B77E-EC87-8CB75C2CEA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599" y="4912468"/>
            <a:ext cx="2863284" cy="94358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D02AF00-CC81-2D27-3D65-A73A54D34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427" y="878824"/>
            <a:ext cx="5172266" cy="258814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9E0A9AA-ACFA-F2F7-E4C6-2FCC7F66A2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874" y="3519834"/>
            <a:ext cx="5023372" cy="251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5011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9B4ADD9-806B-6283-FFC0-91E395C65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38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3A5468-1125-1091-AAF2-793ADB86C19F}"/>
              </a:ext>
            </a:extLst>
          </p:cNvPr>
          <p:cNvSpPr txBox="1"/>
          <p:nvPr/>
        </p:nvSpPr>
        <p:spPr>
          <a:xfrm>
            <a:off x="0" y="4568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Пиломатериалы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230AAF-D882-8274-FD1C-46F5575EEEB8}"/>
              </a:ext>
            </a:extLst>
          </p:cNvPr>
          <p:cNvSpPr txBox="1"/>
          <p:nvPr/>
        </p:nvSpPr>
        <p:spPr>
          <a:xfrm>
            <a:off x="-868680" y="6202468"/>
            <a:ext cx="6217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7" name="Прямоугольник 11">
            <a:extLst>
              <a:ext uri="{FF2B5EF4-FFF2-40B4-BE49-F238E27FC236}">
                <a16:creationId xmlns:a16="http://schemas.microsoft.com/office/drawing/2014/main" id="{1D50651A-C555-2C21-4C66-321ADCA12024}"/>
              </a:ext>
            </a:extLst>
          </p:cNvPr>
          <p:cNvSpPr/>
          <p:nvPr/>
        </p:nvSpPr>
        <p:spPr>
          <a:xfrm>
            <a:off x="590506" y="889954"/>
            <a:ext cx="5132114" cy="5078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/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ООО «ТВЕРЬИНТЕРЛЕС»</a:t>
            </a:r>
          </a:p>
          <a:p>
            <a:pPr algn="just"/>
            <a:endParaRPr lang="ru-RU" sz="1800" b="1" strike="noStrike" spc="-1" dirty="0">
              <a:solidFill>
                <a:schemeClr val="accent1">
                  <a:lumMod val="75000"/>
                </a:schemeClr>
              </a:solidFill>
              <a:uFillTx/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algn="just"/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</a:p>
          <a:p>
            <a:pPr algn="just"/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Компания осуществляет заготовку и</a:t>
            </a:r>
          </a:p>
          <a:p>
            <a:pPr algn="just"/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переработку древесины</a:t>
            </a:r>
          </a:p>
          <a:p>
            <a:pPr algn="just"/>
            <a:endParaRPr lang="ru-RU" sz="1800" b="1" strike="noStrike" spc="-1" dirty="0">
              <a:solidFill>
                <a:srgbClr val="000000"/>
              </a:solidFill>
              <a:uFillTx/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algn="just"/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</a:t>
            </a:r>
            <a:r>
              <a:rPr lang="ru-RU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:6939011745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</a:t>
            </a:r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172200, Тверская Область, </a:t>
            </a:r>
            <a:r>
              <a:rPr lang="ru-RU" b="0" i="0" dirty="0">
                <a:solidFill>
                  <a:srgbClr val="000000"/>
                </a:solidFill>
                <a:effectLst/>
                <a:latin typeface="Inter"/>
              </a:rPr>
              <a:t>Селижаровский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Inter"/>
              </a:rPr>
              <a:t>м.о</a:t>
            </a:r>
            <a:r>
              <a:rPr lang="ru-RU" b="0" i="0" dirty="0">
                <a:solidFill>
                  <a:srgbClr val="000000"/>
                </a:solidFill>
                <a:effectLst/>
                <a:latin typeface="Inter"/>
              </a:rPr>
              <a:t>., пгт. Селижарово, ул. Ленина, д. 116</a:t>
            </a:r>
            <a:endParaRPr lang="ru-RU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http://seligles.ru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b="0" i="0" u="none" strike="noStrike" dirty="0">
                <a:solidFill>
                  <a:srgbClr val="333333"/>
                </a:solidFill>
                <a:effectLst/>
                <a:latin typeface="PT Sans" panose="020B0503020203020204" pitchFamily="34" charset="-52"/>
                <a:hlinkClick r:id="rId4"/>
              </a:rPr>
              <a:t>seligles@mail.ru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7 (48269) 2-55-02</a:t>
            </a:r>
            <a:endParaRPr lang="ru-RU" sz="180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B40D42FC-4CB1-7A31-AEC8-B9C8D3661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615" y="4582006"/>
            <a:ext cx="1627964" cy="162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бъект 2">
            <a:extLst>
              <a:ext uri="{FF2B5EF4-FFF2-40B4-BE49-F238E27FC236}">
                <a16:creationId xmlns:a16="http://schemas.microsoft.com/office/drawing/2014/main" id="{7D2E1B65-6ADA-2FC9-38C2-9C5A04F6A88F}"/>
              </a:ext>
            </a:extLst>
          </p:cNvPr>
          <p:cNvSpPr txBox="1">
            <a:spLocks/>
          </p:cNvSpPr>
          <p:nvPr/>
        </p:nvSpPr>
        <p:spPr>
          <a:xfrm>
            <a:off x="6172200" y="889954"/>
            <a:ext cx="4876799" cy="550575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«ДИСКАВЕРИ-ПЕНО»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пиломатериалы, топливные гранулы,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домокомплекты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, евровагонка, имитация бруса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6935504676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172770, Тверская Область, пгт Пено, ул.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Жагренкова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, д.13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6"/>
              </a:rPr>
              <a:t>https://penowood.ru/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+7 (48230) 248‑43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Почта: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7"/>
              </a:rPr>
              <a:t>mainbox@penowood.ru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211B245-2781-7703-A99D-FFD208711B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368" y="4622270"/>
            <a:ext cx="1620462" cy="162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8575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7EF667C-551D-6D3D-2726-845D2A068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39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5ECB2B-C8D7-7341-EE68-145A71CE864C}"/>
              </a:ext>
            </a:extLst>
          </p:cNvPr>
          <p:cNvSpPr txBox="1"/>
          <p:nvPr/>
        </p:nvSpPr>
        <p:spPr>
          <a:xfrm>
            <a:off x="0" y="4568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Пиломатериалы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7A8804-BBBC-14AB-42E4-367000091D22}"/>
              </a:ext>
            </a:extLst>
          </p:cNvPr>
          <p:cNvSpPr txBox="1"/>
          <p:nvPr/>
        </p:nvSpPr>
        <p:spPr>
          <a:xfrm>
            <a:off x="-868680" y="6202468"/>
            <a:ext cx="6217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Прямоугольник 11">
            <a:extLst>
              <a:ext uri="{FF2B5EF4-FFF2-40B4-BE49-F238E27FC236}">
                <a16:creationId xmlns:a16="http://schemas.microsoft.com/office/drawing/2014/main" id="{C0C3DB39-6BB1-7366-6FCC-2ECA88F35808}"/>
              </a:ext>
            </a:extLst>
          </p:cNvPr>
          <p:cNvSpPr/>
          <p:nvPr/>
        </p:nvSpPr>
        <p:spPr>
          <a:xfrm>
            <a:off x="822693" y="1038980"/>
            <a:ext cx="5071211" cy="46580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/>
            <a:r>
              <a:rPr lang="ru-RU" b="1" cap="all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ООО «Лагуна»</a:t>
            </a:r>
          </a:p>
          <a:p>
            <a:pPr algn="just"/>
            <a:endParaRPr lang="ru-RU" cap="all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algn="just"/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</a:p>
          <a:p>
            <a:pPr algn="just"/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пиломатериалы</a:t>
            </a:r>
          </a:p>
          <a:p>
            <a:pPr algn="just"/>
            <a:endParaRPr lang="ru-RU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algn="just"/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</a:t>
            </a:r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6901023357</a:t>
            </a:r>
          </a:p>
          <a:p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171720</a:t>
            </a:r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, Тверская Область, г. Весьегонск, ул. Советская, д. 114</a:t>
            </a:r>
          </a:p>
          <a:p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</a:p>
          <a:p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ooolaguna@inbox.ru</a:t>
            </a:r>
            <a:endParaRPr lang="ru-RU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</a:t>
            </a:r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  +7 (48264) 2-11-32</a:t>
            </a:r>
            <a:b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</a:br>
            <a:endParaRPr lang="ru-RU" sz="1800" u="sng" strike="noStrike" spc="-1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B2FF597-0F63-2000-71C2-5AE45640F544}"/>
              </a:ext>
            </a:extLst>
          </p:cNvPr>
          <p:cNvSpPr/>
          <p:nvPr/>
        </p:nvSpPr>
        <p:spPr>
          <a:xfrm>
            <a:off x="6298098" y="1038980"/>
            <a:ext cx="4937635" cy="49796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/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«Лесокомбинат»</a:t>
            </a:r>
          </a:p>
          <a:p>
            <a:pPr algn="just"/>
            <a:endParaRPr lang="ru-RU" sz="1800" b="0" strike="noStrike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algn="just"/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  <a:r>
              <a:rPr lang="ru-RU" sz="1800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пиломатериалы (доска, брус, брусок), круглый лес (сосна, ель, береза, осина)</a:t>
            </a:r>
          </a:p>
          <a:p>
            <a:pPr algn="just"/>
            <a:endParaRPr lang="ru-RU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</a:t>
            </a:r>
            <a:r>
              <a:rPr lang="ru-RU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: 6911030057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</a:t>
            </a:r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171894, Тверская обл., Лесной р-он, с. </a:t>
            </a:r>
            <a:r>
              <a:rPr lang="ru-RU" dirty="0" err="1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Сорогожское</a:t>
            </a:r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, ул. Советская, д.23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4"/>
              </a:rPr>
              <a:t>https://lesokombinat69.ru</a:t>
            </a:r>
            <a:endParaRPr lang="en-US" u="sng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5"/>
              </a:rPr>
              <a:t>100lesov@inbox.ru</a:t>
            </a:r>
            <a:endParaRPr lang="ru-RU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 / сбыт): </a:t>
            </a:r>
            <a:r>
              <a:rPr lang="ru-RU" u="sng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8 (482) 717-42-23</a:t>
            </a:r>
            <a:r>
              <a:rPr lang="ru-RU" u="sng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endParaRPr lang="ru-RU" sz="1800" u="sng" strike="noStrike" spc="-1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CB9AD4A-496F-F2DD-1AD9-060D27A951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9480" y="4968516"/>
            <a:ext cx="874869" cy="666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222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7303E69-4AEB-BE83-206E-2E42224EB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4</a:t>
            </a:fld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DE7DFB-AC09-5263-60F4-4FB544F27E38}"/>
              </a:ext>
            </a:extLst>
          </p:cNvPr>
          <p:cNvSpPr txBox="1">
            <a:spLocks/>
          </p:cNvSpPr>
          <p:nvPr/>
        </p:nvSpPr>
        <p:spPr>
          <a:xfrm>
            <a:off x="565597" y="975405"/>
            <a:ext cx="5181600" cy="522706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50000"/>
                  </a:schemeClr>
                </a:solidFill>
                <a:ea typeface="Jost" pitchFamily="2" charset="-52"/>
                <a:cs typeface="Times New Roman" panose="02020603050405020304" pitchFamily="18" charset="0"/>
              </a:rPr>
              <a:t>АО «КСК «Ржевский»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endParaRPr lang="ru-RU" sz="1800" u="sng" spc="-1" dirty="0">
              <a:solidFill>
                <a:srgbClr val="000000"/>
              </a:solidFill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 керамзитовый гравий, сухие смеси, щебень,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песок, товарный бетон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ИНН: 6914001512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Адрес: 172391, Тверская область, г. Ржев,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Центральная ул., д.25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563C1"/>
                </a:solidFill>
                <a:ea typeface="Jost" pitchFamily="2" charset="-52"/>
                <a:cs typeface="Times New Roman" panose="02020603050405020304" pitchFamily="18" charset="0"/>
              </a:rPr>
              <a:t>https://www.rzevgbi.ru/</a:t>
            </a:r>
            <a:endParaRPr lang="ru-RU" sz="1800" spc="-1" dirty="0">
              <a:solidFill>
                <a:srgbClr val="000000"/>
              </a:solidFill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spc="-1" dirty="0">
                <a:solidFill>
                  <a:srgbClr val="0563C1"/>
                </a:solidFill>
                <a:ea typeface="Jost" pitchFamily="2" charset="-52"/>
                <a:cs typeface="Times New Roman" panose="02020603050405020304" pitchFamily="18" charset="0"/>
                <a:hlinkClick r:id="rId2"/>
              </a:rPr>
              <a:t>marketing@rzevgbi.ru</a:t>
            </a: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, </a:t>
            </a:r>
            <a:r>
              <a:rPr lang="en-US" sz="1800" spc="-1" dirty="0">
                <a:solidFill>
                  <a:srgbClr val="0563C1"/>
                </a:solidFill>
                <a:ea typeface="Jost" pitchFamily="2" charset="-52"/>
                <a:cs typeface="Times New Roman" panose="02020603050405020304" pitchFamily="18" charset="0"/>
                <a:hlinkClick r:id="rId3"/>
              </a:rPr>
              <a:t>ksk@rzevgbi.ru</a:t>
            </a: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Телефоны (приемная): 8 800-250-64-95</a:t>
            </a:r>
          </a:p>
          <a:p>
            <a:pPr>
              <a:lnSpc>
                <a:spcPct val="100000"/>
              </a:lnSpc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4F71D3-DEEF-C4C4-ABED-C6F137DFE20E}"/>
              </a:ext>
            </a:extLst>
          </p:cNvPr>
          <p:cNvSpPr txBox="1"/>
          <p:nvPr/>
        </p:nvSpPr>
        <p:spPr>
          <a:xfrm>
            <a:off x="0" y="109179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Изделия ЖБИ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16FE80F-FBE8-8886-051C-C5BDBAB1AC51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3545055" y="828385"/>
            <a:ext cx="2470680" cy="679320"/>
          </a:xfrm>
          <a:prstGeom prst="rect">
            <a:avLst/>
          </a:prstGeom>
          <a:ln w="0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88B19A-80C7-99FF-7E16-8BB5CA46FECD}"/>
              </a:ext>
            </a:extLst>
          </p:cNvPr>
          <p:cNvSpPr txBox="1"/>
          <p:nvPr/>
        </p:nvSpPr>
        <p:spPr>
          <a:xfrm>
            <a:off x="-868680" y="6202468"/>
            <a:ext cx="6217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5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235FD8AE-397A-883B-E336-1A053D22BF30}"/>
              </a:ext>
            </a:extLst>
          </p:cNvPr>
          <p:cNvSpPr txBox="1">
            <a:spLocks/>
          </p:cNvSpPr>
          <p:nvPr/>
        </p:nvSpPr>
        <p:spPr>
          <a:xfrm>
            <a:off x="5975705" y="952749"/>
            <a:ext cx="5903949" cy="53343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«ЖБИ»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Производимая продукция: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строительные материалы и конструкции: железобетонные (более 140 наименований), сборные панельные дома 135-й серии (1, 2 и 3-х этажные), изделия из пенополистирола и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полистиролбетона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, изделия городского и приусадебного благоустройства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6906012831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171980, Тверская обл., г. Бежецк, пос. Северный, дом 3, кабинет 4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6"/>
              </a:rPr>
              <a:t>http:/bjbi.ru/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7"/>
              </a:rPr>
              <a:t>comer@bjbi.ru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 (48231) 5-85-01, 8 (910) 534-65-93</a:t>
            </a:r>
          </a:p>
        </p:txBody>
      </p:sp>
      <p:pic>
        <p:nvPicPr>
          <p:cNvPr id="10" name="Рисунок 3">
            <a:extLst>
              <a:ext uri="{FF2B5EF4-FFF2-40B4-BE49-F238E27FC236}">
                <a16:creationId xmlns:a16="http://schemas.microsoft.com/office/drawing/2014/main" id="{F1A83FEC-310D-2317-797D-F57582E2265E}"/>
              </a:ext>
            </a:extLst>
          </p:cNvPr>
          <p:cNvPicPr/>
          <p:nvPr/>
        </p:nvPicPr>
        <p:blipFill rotWithShape="1">
          <a:blip r:embed="rId8"/>
          <a:srcRect l="2820" r="5388" b="9500"/>
          <a:stretch/>
        </p:blipFill>
        <p:spPr>
          <a:xfrm>
            <a:off x="10031593" y="825849"/>
            <a:ext cx="1659833" cy="880929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0790255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A138650-8995-03DD-5160-088AA1B0B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40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80B131-E3EF-043C-F42E-CF9E2716196A}"/>
              </a:ext>
            </a:extLst>
          </p:cNvPr>
          <p:cNvSpPr txBox="1"/>
          <p:nvPr/>
        </p:nvSpPr>
        <p:spPr>
          <a:xfrm>
            <a:off x="0" y="4568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Пиломатериалы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A78BBD-B80C-5086-1FE5-F8470500D9F7}"/>
              </a:ext>
            </a:extLst>
          </p:cNvPr>
          <p:cNvSpPr txBox="1"/>
          <p:nvPr/>
        </p:nvSpPr>
        <p:spPr>
          <a:xfrm>
            <a:off x="-868680" y="6202468"/>
            <a:ext cx="6217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7E0FCD6A-673E-B8B6-3004-9CAD8ECA4166}"/>
              </a:ext>
            </a:extLst>
          </p:cNvPr>
          <p:cNvSpPr txBox="1">
            <a:spLocks/>
          </p:cNvSpPr>
          <p:nvPr/>
        </p:nvSpPr>
        <p:spPr>
          <a:xfrm>
            <a:off x="930613" y="803617"/>
            <a:ext cx="5569224" cy="53988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«ЛПХ «СИЯНИЕ»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полный цикл по заготовке и глубокой переработке древесины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6922003175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172630, Тверская Область,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м.о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. Западнодвинский, пгт Старая Торопа,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ул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Комсомольская,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зд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. 2А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http://lph-siyanie.ru/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hlinkClick r:id="rId4"/>
              </a:rPr>
              <a:t>+7(495)287-76-66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Почта: 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hlinkClick r:id="rId5"/>
              </a:rPr>
              <a:t>lph@siyanie.ru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2B0DBEA-93BC-9A6F-3C69-31CCFF85D2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0280" y="4771778"/>
            <a:ext cx="2493882" cy="107690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1290A15-D76E-E4B3-7062-3563080203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22460" y="1246379"/>
            <a:ext cx="6638925" cy="38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4591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E598E71-1B88-3208-8472-48BFF8A57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41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5DC746-4B92-D5BC-4535-453173FC07AE}"/>
              </a:ext>
            </a:extLst>
          </p:cNvPr>
          <p:cNvSpPr txBox="1"/>
          <p:nvPr/>
        </p:nvSpPr>
        <p:spPr>
          <a:xfrm>
            <a:off x="0" y="4568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Ограждающие конструкции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3C836C-20FB-BB61-C5AA-0F8329072342}"/>
              </a:ext>
            </a:extLst>
          </p:cNvPr>
          <p:cNvSpPr txBox="1"/>
          <p:nvPr/>
        </p:nvSpPr>
        <p:spPr>
          <a:xfrm>
            <a:off x="-868680" y="6202468"/>
            <a:ext cx="6217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A38D68AF-E27E-DEC0-1E55-05E79E4B6154}"/>
              </a:ext>
            </a:extLst>
          </p:cNvPr>
          <p:cNvSpPr txBox="1">
            <a:spLocks/>
          </p:cNvSpPr>
          <p:nvPr/>
        </p:nvSpPr>
        <p:spPr>
          <a:xfrm>
            <a:off x="477079" y="883313"/>
            <a:ext cx="4764932" cy="488124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«ДОРХАН 21 ВЕК - СЕЛИГЕР»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endParaRPr lang="en-US" sz="1800" b="1" u="sng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Производство подвижных ограждающих конструкций, металлоконструкций, блочно-модульных зданий и сэндвич панелей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</a:t>
            </a:r>
            <a:r>
              <a:rPr lang="ru-RU" sz="1800" dirty="0">
                <a:solidFill>
                  <a:srgbClr val="01040E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6913015992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</a:t>
            </a:r>
            <a:r>
              <a:rPr lang="ru-RU" sz="1800" dirty="0">
                <a:solidFill>
                  <a:srgbClr val="01040E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172730, Тверская область, город Осташков, Загородная ул., д. 57-и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https://doorhan.ru/</a:t>
            </a: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spc="-1" dirty="0">
                <a:solidFill>
                  <a:srgbClr val="0070C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4"/>
              </a:rPr>
              <a:t>info@doorhan.ru</a:t>
            </a:r>
            <a:endParaRPr lang="ru-RU" sz="1800" spc="-1" dirty="0">
              <a:solidFill>
                <a:srgbClr val="0070C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8 (495) 933-24-33</a:t>
            </a: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623BAF1-4159-E1B0-CC3A-893999C264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83313"/>
            <a:ext cx="5612847" cy="187019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CED436-DF05-B7E8-5878-11903C2916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025" y="3243700"/>
            <a:ext cx="7292009" cy="270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3789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5817A74-A5BE-9C14-7984-D6D8CC29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42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1386B0-AB6A-728A-9485-0928D9D36C6E}"/>
              </a:ext>
            </a:extLst>
          </p:cNvPr>
          <p:cNvSpPr txBox="1"/>
          <p:nvPr/>
        </p:nvSpPr>
        <p:spPr>
          <a:xfrm>
            <a:off x="0" y="4568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Ограждающие конструкции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3E5578-0A99-869E-973D-E8C1237FC9F8}"/>
              </a:ext>
            </a:extLst>
          </p:cNvPr>
          <p:cNvSpPr txBox="1"/>
          <p:nvPr/>
        </p:nvSpPr>
        <p:spPr>
          <a:xfrm>
            <a:off x="-868680" y="6202468"/>
            <a:ext cx="6217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Прямоугольник 9">
            <a:extLst>
              <a:ext uri="{FF2B5EF4-FFF2-40B4-BE49-F238E27FC236}">
                <a16:creationId xmlns:a16="http://schemas.microsoft.com/office/drawing/2014/main" id="{57CA99DD-9A02-F0DD-F6C5-559AAC51B9CE}"/>
              </a:ext>
            </a:extLst>
          </p:cNvPr>
          <p:cNvSpPr/>
          <p:nvPr/>
        </p:nvSpPr>
        <p:spPr>
          <a:xfrm>
            <a:off x="516232" y="1037340"/>
            <a:ext cx="5268342" cy="41893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/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«ДИО»</a:t>
            </a:r>
          </a:p>
          <a:p>
            <a:pPr algn="just"/>
            <a:endParaRPr lang="ru-RU" sz="1800" b="0" strike="noStrike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algn="just"/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</a:t>
            </a:r>
            <a:r>
              <a:rPr lang="ru-RU" sz="1800" b="1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: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деревянные окна и двери из массива</a:t>
            </a:r>
          </a:p>
          <a:p>
            <a:pPr algn="just"/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algn="just"/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algn="just"/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6922005140</a:t>
            </a:r>
          </a:p>
          <a:p>
            <a:pPr algn="just"/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172610, Тверская область, </a:t>
            </a:r>
          </a:p>
          <a:p>
            <a:pPr algn="just"/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город Западная Двина, ул. Горького, д. 34 а, </a:t>
            </a:r>
          </a:p>
          <a:p>
            <a:pPr algn="just"/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офис 2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https://tandemdvina.ru/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4"/>
              </a:rPr>
              <a:t>dvinatandem@mail.ru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8 (48265)2-19-33, </a:t>
            </a:r>
          </a:p>
          <a:p>
            <a:pPr algn="just"/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8-906-655-50-45</a:t>
            </a:r>
          </a:p>
        </p:txBody>
      </p:sp>
      <p:sp>
        <p:nvSpPr>
          <p:cNvPr id="6" name="Прямоугольник 11">
            <a:extLst>
              <a:ext uri="{FF2B5EF4-FFF2-40B4-BE49-F238E27FC236}">
                <a16:creationId xmlns:a16="http://schemas.microsoft.com/office/drawing/2014/main" id="{E7EA8751-433F-B6EE-9145-737560E9B36F}"/>
              </a:ext>
            </a:extLst>
          </p:cNvPr>
          <p:cNvSpPr/>
          <p:nvPr/>
        </p:nvSpPr>
        <p:spPr>
          <a:xfrm>
            <a:off x="5784574" y="1037340"/>
            <a:ext cx="5511800" cy="5196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/>
            <a:r>
              <a:rPr lang="ru-RU" b="1" cap="all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ООО «Бельские двери»</a:t>
            </a:r>
          </a:p>
          <a:p>
            <a:pPr algn="just"/>
            <a:endParaRPr lang="ru-RU" cap="all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algn="just"/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</a:p>
          <a:p>
            <a:pPr algn="just"/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деревянные строительные конструкции и столярных изделий</a:t>
            </a:r>
          </a:p>
          <a:p>
            <a:pPr algn="just"/>
            <a:endParaRPr lang="ru-RU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algn="just"/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</a:t>
            </a:r>
            <a:r>
              <a:rPr lang="ru-RU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: 6918002235 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</a:t>
            </a:r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172530, Тверская область, Бельский район, город Белый, улица Строителей, 10</a:t>
            </a:r>
            <a:b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</a:b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5"/>
              </a:rPr>
              <a:t>https://beldveri.ru/</a:t>
            </a:r>
            <a:r>
              <a:rPr lang="ru-RU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6"/>
              </a:rPr>
              <a:t>beldveri@mail.ru </a:t>
            </a:r>
            <a:endParaRPr lang="ru-RU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</a:t>
            </a:r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+7 (48250) 2-25-49</a:t>
            </a:r>
          </a:p>
          <a:p>
            <a:pPr>
              <a:lnSpc>
                <a:spcPct val="100000"/>
              </a:lnSpc>
            </a:pPr>
            <a:endParaRPr lang="ru-RU" sz="1800" u="sng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9611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82DF5B6-F177-9E81-3DC5-569B41D46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43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0741C2-CC18-9AE5-0AF0-EC5EEB1733A6}"/>
              </a:ext>
            </a:extLst>
          </p:cNvPr>
          <p:cNvSpPr txBox="1"/>
          <p:nvPr/>
        </p:nvSpPr>
        <p:spPr>
          <a:xfrm>
            <a:off x="0" y="4568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Ограждающие конструкции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158A20-D135-A8FC-FC6E-DBF7615DFCD8}"/>
              </a:ext>
            </a:extLst>
          </p:cNvPr>
          <p:cNvSpPr txBox="1"/>
          <p:nvPr/>
        </p:nvSpPr>
        <p:spPr>
          <a:xfrm>
            <a:off x="-868680" y="6202468"/>
            <a:ext cx="6217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383D6C8D-D63C-FFBA-ACC2-1502ABE14529}"/>
              </a:ext>
            </a:extLst>
          </p:cNvPr>
          <p:cNvSpPr txBox="1">
            <a:spLocks/>
          </p:cNvSpPr>
          <p:nvPr/>
        </p:nvSpPr>
        <p:spPr>
          <a:xfrm>
            <a:off x="642026" y="808377"/>
            <a:ext cx="5341332" cy="5436682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72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«Креп-Пласт»</a:t>
            </a:r>
            <a:endParaRPr lang="en-US" sz="72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72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72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Производимая продукция: </a:t>
            </a:r>
            <a:r>
              <a:rPr lang="ru-RU" sz="72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сотовый поликарбонат, монолитный поликарбонат, комплектующие для поликарбоната, расчет поликарбоната, теплицы, капельный полив, </a:t>
            </a:r>
            <a:r>
              <a:rPr lang="ru-RU" sz="72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термоприводы</a:t>
            </a:r>
            <a:r>
              <a:rPr lang="ru-RU" sz="72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, санузлы/душевые дачные</a:t>
            </a:r>
            <a:endParaRPr lang="en-US" sz="72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72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72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72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72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</a:t>
            </a:r>
            <a:r>
              <a:rPr lang="ru-RU" sz="7200" spc="-1" dirty="0">
                <a:solidFill>
                  <a:srgbClr val="111111"/>
                </a:solidFill>
                <a:latin typeface="Calibri" panose="020F0502020204030204" pitchFamily="34" charset="0"/>
                <a:ea typeface="Jost" pitchFamily="2" charset="-52"/>
              </a:rPr>
              <a:t>7716874450</a:t>
            </a:r>
            <a:endParaRPr lang="ru-RU" sz="72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72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115477, город Москва, Промышленная </a:t>
            </a:r>
            <a:r>
              <a:rPr lang="ru-RU" sz="72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ул</a:t>
            </a:r>
            <a:r>
              <a:rPr lang="ru-RU" sz="72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, д. 4 стр. 1, этаж 1 </a:t>
            </a:r>
            <a:r>
              <a:rPr lang="ru-RU" sz="72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помещ</a:t>
            </a:r>
            <a:r>
              <a:rPr lang="ru-RU" sz="72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. IV, комната № 12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72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7200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3"/>
              </a:rPr>
              <a:t>https://kinplast.ru/</a:t>
            </a:r>
            <a:r>
              <a:rPr lang="ru-RU" sz="72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72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72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4"/>
              </a:rPr>
              <a:t>info@kin.su</a:t>
            </a:r>
            <a:endParaRPr lang="ru-RU" sz="72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72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 (495) 909-85-00</a:t>
            </a:r>
            <a:endParaRPr lang="ru-RU" sz="72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pc="-1" dirty="0">
              <a:solidFill>
                <a:schemeClr val="accent1">
                  <a:lumMod val="75000"/>
                </a:schemeClr>
              </a:solidFill>
              <a:latin typeface="Arial"/>
            </a:endParaRPr>
          </a:p>
        </p:txBody>
      </p:sp>
      <p:pic>
        <p:nvPicPr>
          <p:cNvPr id="6" name="Рисунок 2">
            <a:extLst>
              <a:ext uri="{FF2B5EF4-FFF2-40B4-BE49-F238E27FC236}">
                <a16:creationId xmlns:a16="http://schemas.microsoft.com/office/drawing/2014/main" id="{164CE41A-D161-511A-6ED3-5554FC100AC3}"/>
              </a:ext>
            </a:extLst>
          </p:cNvPr>
          <p:cNvPicPr/>
          <p:nvPr/>
        </p:nvPicPr>
        <p:blipFill>
          <a:blip r:embed="rId5"/>
          <a:srcRect t="36280" b="33917"/>
          <a:stretch/>
        </p:blipFill>
        <p:spPr>
          <a:xfrm>
            <a:off x="2083794" y="5188117"/>
            <a:ext cx="2215053" cy="950849"/>
          </a:xfrm>
          <a:prstGeom prst="rect">
            <a:avLst/>
          </a:prstGeom>
          <a:ln w="0">
            <a:noFill/>
          </a:ln>
        </p:spPr>
      </p:pic>
      <p:sp>
        <p:nvSpPr>
          <p:cNvPr id="7" name="Прямоугольник 11">
            <a:extLst>
              <a:ext uri="{FF2B5EF4-FFF2-40B4-BE49-F238E27FC236}">
                <a16:creationId xmlns:a16="http://schemas.microsoft.com/office/drawing/2014/main" id="{A7A4B836-2C3B-E6DD-8357-D10A195CD5F9}"/>
              </a:ext>
            </a:extLst>
          </p:cNvPr>
          <p:cNvSpPr/>
          <p:nvPr/>
        </p:nvSpPr>
        <p:spPr>
          <a:xfrm>
            <a:off x="6208644" y="808377"/>
            <a:ext cx="5424879" cy="4902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/>
            <a:r>
              <a:rPr lang="ru-RU" b="1" cap="all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ООО «Гарант»</a:t>
            </a:r>
          </a:p>
          <a:p>
            <a:pPr algn="just"/>
            <a:endParaRPr lang="ru-RU" sz="1800" b="1" u="sng" strike="noStrike" spc="-1" dirty="0">
              <a:solidFill>
                <a:srgbClr val="000000"/>
              </a:solidFill>
              <a:uFillTx/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algn="just"/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</a:p>
          <a:p>
            <a:pPr algn="just"/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деревянные межкомнатные двери</a:t>
            </a:r>
          </a:p>
          <a:p>
            <a:pPr algn="just"/>
            <a:endParaRPr lang="ru-RU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algn="just"/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</a:t>
            </a:r>
            <a:r>
              <a:rPr lang="ru-RU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: 6912007967</a:t>
            </a:r>
          </a:p>
          <a:p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</a:t>
            </a:r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172527, Тверская Область, </a:t>
            </a:r>
            <a:r>
              <a:rPr lang="ru-RU" dirty="0" err="1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г.о</a:t>
            </a:r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. Нелидовский,</a:t>
            </a:r>
          </a:p>
          <a:p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г Нелидово, </a:t>
            </a:r>
            <a:r>
              <a:rPr lang="ru-RU" dirty="0" err="1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ул</a:t>
            </a:r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Чайковского, д. 11</a:t>
            </a:r>
          </a:p>
          <a:p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6"/>
              </a:rPr>
              <a:t>http://dverygarant.ru/</a:t>
            </a:r>
            <a:r>
              <a:rPr lang="ru-RU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7"/>
              </a:rPr>
              <a:t>garant_doors@mail.ru</a:t>
            </a:r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, </a:t>
            </a:r>
            <a:r>
              <a:rPr lang="en-US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8"/>
              </a:rPr>
              <a:t>pekol.2000@mail.ru</a:t>
            </a:r>
            <a:endParaRPr lang="ru-RU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</a:t>
            </a:r>
            <a:r>
              <a:rPr lang="ru-RU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8</a:t>
            </a:r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(48266) 5-29-61</a:t>
            </a:r>
            <a:endParaRPr lang="ru-RU" sz="1800" u="sng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DAA5237-A25F-F299-2C67-906DD7555E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35846" y="5333965"/>
            <a:ext cx="1218964" cy="369383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9634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18F1ACB-B91E-8149-E39F-34EFABC1D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44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42322E-0807-661B-8741-D4895BC13C3B}"/>
              </a:ext>
            </a:extLst>
          </p:cNvPr>
          <p:cNvSpPr txBox="1"/>
          <p:nvPr/>
        </p:nvSpPr>
        <p:spPr>
          <a:xfrm>
            <a:off x="0" y="4568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Ограждающие конструкции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D0FBAB-66D0-BB7F-DC09-2D152F8BE262}"/>
              </a:ext>
            </a:extLst>
          </p:cNvPr>
          <p:cNvSpPr txBox="1"/>
          <p:nvPr/>
        </p:nvSpPr>
        <p:spPr>
          <a:xfrm>
            <a:off x="-868680" y="6202468"/>
            <a:ext cx="6217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Прямоугольник 11">
            <a:extLst>
              <a:ext uri="{FF2B5EF4-FFF2-40B4-BE49-F238E27FC236}">
                <a16:creationId xmlns:a16="http://schemas.microsoft.com/office/drawing/2014/main" id="{CF083D87-E9AB-3766-F65D-86B7C7E5B0E1}"/>
              </a:ext>
            </a:extLst>
          </p:cNvPr>
          <p:cNvSpPr/>
          <p:nvPr/>
        </p:nvSpPr>
        <p:spPr>
          <a:xfrm>
            <a:off x="301301" y="915434"/>
            <a:ext cx="5720120" cy="52425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«Софья»</a:t>
            </a:r>
          </a:p>
          <a:p>
            <a:endParaRPr lang="ru-RU" sz="1800" b="0" strike="noStrike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Производимая продукция:</a:t>
            </a:r>
            <a:r>
              <a:rPr lang="ru-RU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межкомнатные двери, межкомнатные перегородки, системы открывания, скрытые двери, стеклянные двери, реечные перегородки, фурнитура, отделка стен, зеркала, плинтусы</a:t>
            </a: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6913006557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172746, Тверская область, г. Осташков, д 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Свапуще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, Центральная ул., д.1 а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3"/>
              </a:rPr>
              <a:t>https://sofiadoors.com/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4"/>
              </a:rPr>
              <a:t>support@sofiadoors.com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,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5"/>
              </a:rPr>
              <a:t>ooosofia@mail.ru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 (800) 775-34-58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F20828-F2F4-A632-A9F4-D287113EB7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9876" y="5252936"/>
            <a:ext cx="4377440" cy="437744"/>
          </a:xfrm>
          <a:prstGeom prst="rect">
            <a:avLst/>
          </a:prstGeom>
        </p:spPr>
      </p:pic>
      <p:sp>
        <p:nvSpPr>
          <p:cNvPr id="8" name="Объект 2">
            <a:extLst>
              <a:ext uri="{FF2B5EF4-FFF2-40B4-BE49-F238E27FC236}">
                <a16:creationId xmlns:a16="http://schemas.microsoft.com/office/drawing/2014/main" id="{951A8A39-3A84-88FA-0EA6-F6293474A05E}"/>
              </a:ext>
            </a:extLst>
          </p:cNvPr>
          <p:cNvSpPr txBox="1">
            <a:spLocks/>
          </p:cNvSpPr>
          <p:nvPr/>
        </p:nvSpPr>
        <p:spPr>
          <a:xfrm>
            <a:off x="6319996" y="915434"/>
            <a:ext cx="4936435" cy="5312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ООО «Доминанта»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Пластиковые, алюминиевые окна; межкомнатные, входные двери; фасадное остекление, напольные покрытия, дома из бруса и др.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</a:t>
            </a:r>
            <a:r>
              <a:rPr lang="ru-RU" sz="1800" dirty="0">
                <a:solidFill>
                  <a:srgbClr val="333333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6950082309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</a:t>
            </a:r>
            <a:r>
              <a:rPr lang="ru-RU" sz="1800" dirty="0">
                <a:solidFill>
                  <a:srgbClr val="333333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170100, Тверская Область, г. Тверь, ул. Индустриальная, д. 13б стр. 7, оф. 31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https://tmk-company.ru/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glavbuh@tmk-company.ru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</a:t>
            </a:r>
            <a:r>
              <a:rPr lang="ru-RU" sz="1800" dirty="0">
                <a:solidFill>
                  <a:schemeClr val="tx1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8-800-555-93-25</a:t>
            </a:r>
            <a:endParaRPr lang="ru-RU" sz="1800" spc="-1" dirty="0">
              <a:solidFill>
                <a:schemeClr val="tx1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ru-RU" sz="2800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916E904-CBD7-26D0-3563-50BC2D23F17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000" t="7759" r="62136" b="80896"/>
          <a:stretch/>
        </p:blipFill>
        <p:spPr>
          <a:xfrm>
            <a:off x="7442258" y="4907349"/>
            <a:ext cx="2691910" cy="112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8452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1C5C570-C14C-10B3-DAC2-16B0232E0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45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91318A-97B2-E55A-4DD1-423A5B07B01E}"/>
              </a:ext>
            </a:extLst>
          </p:cNvPr>
          <p:cNvSpPr txBox="1"/>
          <p:nvPr/>
        </p:nvSpPr>
        <p:spPr>
          <a:xfrm>
            <a:off x="0" y="4568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Метизы и крепёж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F2203E-8255-7850-DCE2-F5AC5F115425}"/>
              </a:ext>
            </a:extLst>
          </p:cNvPr>
          <p:cNvSpPr txBox="1"/>
          <p:nvPr/>
        </p:nvSpPr>
        <p:spPr>
          <a:xfrm>
            <a:off x="-868680" y="6202468"/>
            <a:ext cx="6217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A88D5487-7F5F-09AB-D3DA-23A9D083EF28}"/>
              </a:ext>
            </a:extLst>
          </p:cNvPr>
          <p:cNvSpPr txBox="1">
            <a:spLocks/>
          </p:cNvSpPr>
          <p:nvPr/>
        </p:nvSpPr>
        <p:spPr>
          <a:xfrm>
            <a:off x="687728" y="859069"/>
            <a:ext cx="4936435" cy="5312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ООО «ПК «</a:t>
            </a:r>
            <a:r>
              <a:rPr lang="ru-RU" sz="1800" b="1" spc="-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Металит</a:t>
            </a: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»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Производство крепежа, метизов и металлоизделий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</a:t>
            </a:r>
            <a:r>
              <a:rPr lang="ru-RU" sz="1800" dirty="0">
                <a:solidFill>
                  <a:srgbClr val="333333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5007108549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</a:t>
            </a:r>
            <a:r>
              <a:rPr lang="ru-RU" sz="1800" dirty="0">
                <a:solidFill>
                  <a:schemeClr val="tx1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Тверская область, г. Кимры, ул. Орджоникидзе, 68Г</a:t>
            </a:r>
            <a:endParaRPr lang="ru-RU" sz="1800" spc="-1" dirty="0">
              <a:solidFill>
                <a:schemeClr val="tx1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https://pkmetalit.ru/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infopkmetalit@mail.ru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</a:t>
            </a:r>
            <a:r>
              <a:rPr lang="ru-RU" sz="1800" spc="-1" dirty="0">
                <a:solidFill>
                  <a:schemeClr val="tx1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8</a:t>
            </a:r>
            <a:r>
              <a:rPr lang="ru-RU" sz="1800" dirty="0">
                <a:solidFill>
                  <a:schemeClr val="tx1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(906) 653 16 46</a:t>
            </a:r>
            <a:endParaRPr lang="ru-RU" sz="1800" spc="-1" dirty="0">
              <a:solidFill>
                <a:schemeClr val="tx1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ru-RU" sz="2800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22D605A-C967-47B7-1A48-8A0F57A7B0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71" b="27188"/>
          <a:stretch/>
        </p:blipFill>
        <p:spPr>
          <a:xfrm>
            <a:off x="1242731" y="4815191"/>
            <a:ext cx="3826428" cy="1122586"/>
          </a:xfrm>
          <a:prstGeom prst="rect">
            <a:avLst/>
          </a:prstGeom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0BBA1019-0A26-D013-D502-69316FAA6978}"/>
              </a:ext>
            </a:extLst>
          </p:cNvPr>
          <p:cNvSpPr txBox="1">
            <a:spLocks/>
          </p:cNvSpPr>
          <p:nvPr/>
        </p:nvSpPr>
        <p:spPr>
          <a:xfrm>
            <a:off x="6567839" y="859069"/>
            <a:ext cx="5055704" cy="5312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ООО «АНКЕР69»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Производство крепежных изделий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b="1" u="sng" spc="-1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6910021691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</a:t>
            </a:r>
            <a:r>
              <a:rPr lang="ru-RU" sz="1800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171502, Тверская область, город Кимры, </a:t>
            </a:r>
            <a:r>
              <a:rPr lang="ru-RU" sz="1800" dirty="0" err="1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ул</a:t>
            </a:r>
            <a:r>
              <a:rPr lang="ru-RU" sz="1800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Орджоникидзе, д. 83</a:t>
            </a: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dirty="0"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dirty="0">
                <a:latin typeface="Calibri" panose="020F0502020204030204" pitchFamily="34" charset="0"/>
                <a:ea typeface="Jost" pitchFamily="2" charset="-52"/>
                <a:hlinkClick r:id="rId5"/>
              </a:rPr>
              <a:t>http://anker69.ru/</a:t>
            </a: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cap="all" dirty="0">
                <a:solidFill>
                  <a:srgbClr val="333333"/>
                </a:solidFill>
                <a:latin typeface="Calibri" panose="020F0502020204030204" pitchFamily="34" charset="0"/>
                <a:ea typeface="Jost" pitchFamily="2" charset="-52"/>
                <a:hlinkClick r:id="rId6"/>
              </a:rPr>
              <a:t>zakaz@anker69.ru</a:t>
            </a:r>
            <a:endParaRPr lang="ru-RU" sz="1800" cap="all" dirty="0">
              <a:solidFill>
                <a:srgbClr val="333333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</a:t>
            </a:r>
            <a:r>
              <a:rPr lang="ru-RU" sz="1800" spc="-1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): 8-800-700-06-82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ru-RU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F723E3A-F153-9F73-FAD9-66CCDC9A3D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946" y="4503994"/>
            <a:ext cx="1667334" cy="166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9486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3B7A14C-75F3-CB92-4A5B-8250C2036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46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4F5243-C302-5E5D-B100-3B2F1FE3B652}"/>
              </a:ext>
            </a:extLst>
          </p:cNvPr>
          <p:cNvSpPr txBox="1"/>
          <p:nvPr/>
        </p:nvSpPr>
        <p:spPr>
          <a:xfrm>
            <a:off x="0" y="4568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Метизы и крепёж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02544E-4C0F-EEC7-2069-85682BF143A4}"/>
              </a:ext>
            </a:extLst>
          </p:cNvPr>
          <p:cNvSpPr txBox="1"/>
          <p:nvPr/>
        </p:nvSpPr>
        <p:spPr>
          <a:xfrm>
            <a:off x="-868680" y="6202468"/>
            <a:ext cx="6217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57EEB2CE-0632-3AF5-026D-A2330B3A9831}"/>
              </a:ext>
            </a:extLst>
          </p:cNvPr>
          <p:cNvSpPr txBox="1">
            <a:spLocks/>
          </p:cNvSpPr>
          <p:nvPr/>
        </p:nvSpPr>
        <p:spPr>
          <a:xfrm>
            <a:off x="687728" y="859069"/>
            <a:ext cx="4936435" cy="5312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ООО «ПК </a:t>
            </a:r>
            <a:r>
              <a:rPr lang="ru-RU" sz="1800" b="1" spc="-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Билар</a:t>
            </a: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»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Производство крепежных элементов и систем фальшполов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</a:t>
            </a:r>
            <a:r>
              <a:rPr lang="ru-RU" sz="1800" dirty="0">
                <a:solidFill>
                  <a:srgbClr val="333333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6950030205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</a:t>
            </a:r>
            <a:r>
              <a:rPr lang="ru-RU" sz="1800" dirty="0">
                <a:solidFill>
                  <a:schemeClr val="tx1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170017, Тверская область, город Тверь, ул. Бочкина, д. 13 стр. 1</a:t>
            </a:r>
            <a:endParaRPr lang="ru-RU" sz="1800" spc="-1" dirty="0">
              <a:solidFill>
                <a:schemeClr val="tx1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https://bilar.ru/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4"/>
              </a:rPr>
              <a:t>sale@bilar.ru</a:t>
            </a:r>
            <a:endParaRPr lang="ru-RU" sz="1800" u="sng" spc="-1" dirty="0">
              <a:solidFill>
                <a:srgbClr val="0563C1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</a:t>
            </a:r>
            <a:r>
              <a:rPr lang="ru-RU" sz="1800" spc="-1" dirty="0">
                <a:solidFill>
                  <a:schemeClr val="tx1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8 (4822) 78-77-88</a:t>
            </a:r>
            <a:endParaRPr lang="ru-RU" sz="2800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A20016F-999E-A42D-955E-ACC9B87162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280" y="4655982"/>
            <a:ext cx="1515346" cy="1515346"/>
          </a:xfrm>
          <a:prstGeom prst="rect">
            <a:avLst/>
          </a:prstGeom>
        </p:spPr>
      </p:pic>
      <p:sp>
        <p:nvSpPr>
          <p:cNvPr id="16" name="Объект 2">
            <a:extLst>
              <a:ext uri="{FF2B5EF4-FFF2-40B4-BE49-F238E27FC236}">
                <a16:creationId xmlns:a16="http://schemas.microsoft.com/office/drawing/2014/main" id="{DC627739-94C7-986B-48C6-8D643B35C89F}"/>
              </a:ext>
            </a:extLst>
          </p:cNvPr>
          <p:cNvSpPr txBox="1">
            <a:spLocks/>
          </p:cNvSpPr>
          <p:nvPr/>
        </p:nvSpPr>
        <p:spPr>
          <a:xfrm>
            <a:off x="6567839" y="862104"/>
            <a:ext cx="4936435" cy="5312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ООО «Метизный завод»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Производство метизов, тарельчатых пружин, деталей для машиностроения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</a:t>
            </a:r>
            <a:r>
              <a:rPr lang="ru-RU" sz="1800" dirty="0">
                <a:solidFill>
                  <a:srgbClr val="333333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6912011988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</a:t>
            </a:r>
            <a:r>
              <a:rPr lang="ru-RU" sz="1800" dirty="0">
                <a:solidFill>
                  <a:schemeClr val="tx1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172521, Тверская обл., г. Нелидово, ул. Машиностроителей, д. 24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6"/>
              </a:rPr>
              <a:t>https://mzavod69.ru/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7"/>
              </a:rPr>
              <a:t>ooomz@yandex.ru</a:t>
            </a:r>
            <a:endParaRPr lang="ru-RU" sz="1800" u="sng" spc="-1" dirty="0">
              <a:solidFill>
                <a:srgbClr val="0563C1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</a:t>
            </a:r>
            <a:r>
              <a:rPr lang="ru-RU" sz="1800" spc="-1" dirty="0">
                <a:solidFill>
                  <a:schemeClr val="tx1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8 (800) 700-04-52</a:t>
            </a:r>
            <a:endParaRPr lang="ru-RU" sz="2800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E0065D4-E89E-0116-E8EF-5C49493B57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685" y="4813580"/>
            <a:ext cx="2790825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749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367A19-0450-7EE9-A249-FB24C4202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79" y="2027583"/>
            <a:ext cx="6867940" cy="280283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2. Финишная отделка, материалы и изделия для внутренних работ и интерьера</a:t>
            </a:r>
            <a:br>
              <a:rPr lang="ru-RU" sz="3600" b="1" i="1" dirty="0">
                <a:solidFill>
                  <a:srgbClr val="5D597F"/>
                </a:solidFill>
                <a:latin typeface="Calibri" panose="020F0502020204030204" pitchFamily="34" charset="0"/>
                <a:ea typeface="Jost" pitchFamily="2" charset="-52"/>
              </a:rPr>
            </a:br>
            <a:endParaRPr lang="ru-RU" sz="3600" dirty="0">
              <a:latin typeface="Calibri" panose="020F0502020204030204" pitchFamily="34" charset="0"/>
              <a:ea typeface="Jost" pitchFamily="2" charset="-52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BFC1CD8-C7E5-7401-7748-6897BC08C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7693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1AB3E46-7188-B9F3-46DC-E1EA1726E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48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E6B45E-FAAF-DF31-8243-C1FFF9EC9223}"/>
              </a:ext>
            </a:extLst>
          </p:cNvPr>
          <p:cNvSpPr txBox="1"/>
          <p:nvPr/>
        </p:nvSpPr>
        <p:spPr>
          <a:xfrm>
            <a:off x="0" y="34198"/>
            <a:ext cx="121920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6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Финишная отделка, материалы и изделия для внутренних работ и интерьера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4F1122-EF86-0F0C-697F-C278491D9D1A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Прямоугольник 11">
            <a:extLst>
              <a:ext uri="{FF2B5EF4-FFF2-40B4-BE49-F238E27FC236}">
                <a16:creationId xmlns:a16="http://schemas.microsoft.com/office/drawing/2014/main" id="{003ED98A-EC9A-92B0-6D61-DEFD5D06039C}"/>
              </a:ext>
            </a:extLst>
          </p:cNvPr>
          <p:cNvSpPr/>
          <p:nvPr/>
        </p:nvSpPr>
        <p:spPr>
          <a:xfrm>
            <a:off x="563992" y="1387642"/>
            <a:ext cx="5402470" cy="52267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«Белый Камень»</a:t>
            </a:r>
            <a:endParaRPr lang="ru-RU" b="0" strike="noStrike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algn="just"/>
            <a:endParaRPr lang="ru-RU" sz="1800" b="1" u="sng" strike="noStrike" spc="-1" dirty="0">
              <a:solidFill>
                <a:srgbClr val="000000"/>
              </a:solidFill>
              <a:uFillTx/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Производимая продукция:</a:t>
            </a:r>
            <a:r>
              <a:rPr lang="ru-RU" sz="1800" b="1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каменные 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слэбы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любой толщины из блоков натурального камня</a:t>
            </a:r>
          </a:p>
          <a:p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7733906769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121552, город Москва, Островная 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ул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, д. 2, 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офис 248, д. 51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3"/>
              </a:rPr>
              <a:t>https://pietrabianca.ru/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4"/>
              </a:rPr>
              <a:t>info@pietrabianca.ru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(495) 739-38-80</a:t>
            </a:r>
            <a:b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</a:br>
            <a:endParaRPr lang="ru-RU" sz="1800" u="sng" strike="noStrike" spc="-1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4EE0B6C-7FE6-C516-FFFB-E71F1A5285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666" y="706695"/>
            <a:ext cx="3292403" cy="2339931"/>
          </a:xfrm>
          <a:prstGeom prst="rect">
            <a:avLst/>
          </a:prstGeom>
        </p:spPr>
      </p:pic>
      <p:pic>
        <p:nvPicPr>
          <p:cNvPr id="7" name="Рисунок 2">
            <a:extLst>
              <a:ext uri="{FF2B5EF4-FFF2-40B4-BE49-F238E27FC236}">
                <a16:creationId xmlns:a16="http://schemas.microsoft.com/office/drawing/2014/main" id="{B976688F-17B7-AF28-280A-517E4DBC4C8B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6867728" y="3222069"/>
            <a:ext cx="4760280" cy="317340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0971486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FB54C5B-D7BE-EB15-7215-8A87EAEE7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49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9C7180-4EA3-48E0-C032-3C9CE917ABAA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45519908-24EE-C622-B9AC-3AE603C2C733}"/>
              </a:ext>
            </a:extLst>
          </p:cNvPr>
          <p:cNvSpPr txBox="1">
            <a:spLocks/>
          </p:cNvSpPr>
          <p:nvPr/>
        </p:nvSpPr>
        <p:spPr>
          <a:xfrm>
            <a:off x="320040" y="828385"/>
            <a:ext cx="5663317" cy="531373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«Тверской лакокрасочный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завод»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Производимая продукция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: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- авторемонтные (грунты,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порозаполнители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, отвердители, прозрачные лаки, разбавители, краски);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индустриальные покрытия (грунты, отвердители, биндеры (основа), пигменты)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6901091702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170039, Тверская область, г. Тверь,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Паши Савельевой ул., д.45 строение 3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3"/>
              </a:rPr>
              <a:t>https://paintfactory.ru/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4"/>
              </a:rPr>
              <a:t>info@paintfactory.ru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 (4822) 79-07-77</a:t>
            </a: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6" name="Рисунок 1">
            <a:extLst>
              <a:ext uri="{FF2B5EF4-FFF2-40B4-BE49-F238E27FC236}">
                <a16:creationId xmlns:a16="http://schemas.microsoft.com/office/drawing/2014/main" id="{17035DAC-F5FB-E23E-4CC7-379B86EC9800}"/>
              </a:ext>
            </a:extLst>
          </p:cNvPr>
          <p:cNvPicPr/>
          <p:nvPr/>
        </p:nvPicPr>
        <p:blipFill>
          <a:blip r:embed="rId5"/>
          <a:srcRect l="12378" t="36803" r="10346" b="37354"/>
          <a:stretch/>
        </p:blipFill>
        <p:spPr>
          <a:xfrm>
            <a:off x="3816627" y="702563"/>
            <a:ext cx="2077528" cy="748550"/>
          </a:xfrm>
          <a:prstGeom prst="rect">
            <a:avLst/>
          </a:prstGeom>
          <a:ln w="0">
            <a:noFill/>
          </a:ln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8408ABA0-9858-A1D2-E3D0-A00BB6336E97}"/>
              </a:ext>
            </a:extLst>
          </p:cNvPr>
          <p:cNvSpPr txBox="1">
            <a:spLocks/>
          </p:cNvSpPr>
          <p:nvPr/>
        </p:nvSpPr>
        <p:spPr>
          <a:xfrm>
            <a:off x="5983357" y="808376"/>
            <a:ext cx="5532065" cy="54373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«Пластик-</a:t>
            </a:r>
            <a:r>
              <a:rPr lang="ru-RU" sz="1800" b="1" spc="-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Строймаркет</a:t>
            </a: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Производимая продукция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: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строительная химия под торговой маркой UNIVERSUM®: промышленные полы, антикоррозионные покрытия, огнезащитные материалы, гидроизоляционные материалы, сухие строительные смеси, клеи и герметики, энергосберегающие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ппу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покрытия, разметка дорог и маркировка аэродромов, термоизоляционные плиты, гидроизоляционные мембраны, поверхностно-активные вещества (павы), пигментные пасты, пластизоли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6950139428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170518, Тверская область, Калининский р-н, тер. Лебедево,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ул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Маршала Василевского,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зд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. 3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6"/>
              </a:rPr>
              <a:t>https://untec.ru/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7"/>
              </a:rPr>
              <a:t>info@untec.ru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8-800-775-56-25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8" name="Рисунок 3">
            <a:extLst>
              <a:ext uri="{FF2B5EF4-FFF2-40B4-BE49-F238E27FC236}">
                <a16:creationId xmlns:a16="http://schemas.microsoft.com/office/drawing/2014/main" id="{600C140C-179A-58FB-63C5-8D84EF2A0202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9753297" y="767325"/>
            <a:ext cx="1851328" cy="521161"/>
          </a:xfrm>
          <a:prstGeom prst="rect">
            <a:avLst/>
          </a:prstGeom>
          <a:ln w="0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0BF010-793B-1023-2EA3-E78633AB1939}"/>
              </a:ext>
            </a:extLst>
          </p:cNvPr>
          <p:cNvSpPr txBox="1"/>
          <p:nvPr/>
        </p:nvSpPr>
        <p:spPr>
          <a:xfrm>
            <a:off x="0" y="34198"/>
            <a:ext cx="121920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6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Финишная отделка, материалы и изделия для внутренних работ и интерьера</a:t>
            </a:r>
          </a:p>
        </p:txBody>
      </p:sp>
    </p:spTree>
    <p:extLst>
      <p:ext uri="{BB962C8B-B14F-4D97-AF65-F5344CB8AC3E}">
        <p14:creationId xmlns:p14="http://schemas.microsoft.com/office/powerpoint/2010/main" val="2216999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B3E80AF-C79C-CCF4-7F45-55BF556A3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5</a:t>
            </a:fld>
            <a:endParaRPr lang="ru-RU"/>
          </a:p>
        </p:txBody>
      </p:sp>
      <p:sp>
        <p:nvSpPr>
          <p:cNvPr id="3" name="Объект 3">
            <a:extLst>
              <a:ext uri="{FF2B5EF4-FFF2-40B4-BE49-F238E27FC236}">
                <a16:creationId xmlns:a16="http://schemas.microsoft.com/office/drawing/2014/main" id="{3D38C7FB-94D6-1A57-C46A-5154967A9277}"/>
              </a:ext>
            </a:extLst>
          </p:cNvPr>
          <p:cNvSpPr txBox="1">
            <a:spLocks/>
          </p:cNvSpPr>
          <p:nvPr/>
        </p:nvSpPr>
        <p:spPr>
          <a:xfrm>
            <a:off x="6172200" y="949899"/>
            <a:ext cx="5181600" cy="52270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АО «ТЖБИ-4»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бетонные и растворные смеси общего назначения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6903008805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170017, Тверская область, г. Тверь, 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Коняевская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ул., д. 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ru-RU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2"/>
              </a:rPr>
              <a:t>https://www.tzhbi4.ru/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ru-RU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sales@tzhbi4.ru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8 (4822) 65-56-44, 8 (4822) 77-61-11, 8 (4822) 33-27-70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86E4B2-29BB-2E71-3091-0C3AEE538B99}"/>
              </a:ext>
            </a:extLst>
          </p:cNvPr>
          <p:cNvSpPr txBox="1"/>
          <p:nvPr/>
        </p:nvSpPr>
        <p:spPr>
          <a:xfrm>
            <a:off x="-868680" y="6202468"/>
            <a:ext cx="6217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4" action="ppaction://hlinksldjump"/>
              </a:rPr>
              <a:t>Вернуться в оглавление</a:t>
            </a:r>
            <a:endParaRPr lang="ru-RU" dirty="0"/>
          </a:p>
        </p:txBody>
      </p:sp>
      <p:pic>
        <p:nvPicPr>
          <p:cNvPr id="6" name="Рисунок 10">
            <a:extLst>
              <a:ext uri="{FF2B5EF4-FFF2-40B4-BE49-F238E27FC236}">
                <a16:creationId xmlns:a16="http://schemas.microsoft.com/office/drawing/2014/main" id="{896A1CFB-39F1-46B3-E40D-A699F8F775B6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0455305" y="591250"/>
            <a:ext cx="1286280" cy="1172880"/>
          </a:xfrm>
          <a:prstGeom prst="rect">
            <a:avLst/>
          </a:prstGeom>
          <a:ln w="0">
            <a:noFill/>
          </a:ln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6EA33AC3-4DA0-5AE0-2E7E-CF78BD9A46ED}"/>
              </a:ext>
            </a:extLst>
          </p:cNvPr>
          <p:cNvSpPr txBox="1">
            <a:spLocks/>
          </p:cNvSpPr>
          <p:nvPr/>
        </p:nvSpPr>
        <p:spPr>
          <a:xfrm>
            <a:off x="668513" y="949899"/>
            <a:ext cx="5307192" cy="546736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</a:t>
            </a:r>
            <a:r>
              <a:rPr lang="ru-RU" sz="1800" b="1" spc="-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Тверьспецстрой</a:t>
            </a: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 - ЖБИ»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 изделия для круглых колодцев, водопровода и канализации, ж/б тюбинги, дорожные плиты, плиты перекрытия камер, лотков, плиты забора, фундаментные блоки ФБС, пенобетонные блоки, пустотные плиты перекрытия, сваи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6901035338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170017, Тверская область, г. Тверь,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 Перемерки Большие, д.42 к.2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6"/>
              </a:rPr>
              <a:t>https://tccgbi.ru/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7"/>
              </a:rPr>
              <a:t>tccgbi@bk.ru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 8 (4822) 34-42-52, 8 (4822) 48-30-09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9AB4B-68A1-9CD8-151A-20C14A64482E}"/>
              </a:ext>
            </a:extLst>
          </p:cNvPr>
          <p:cNvSpPr txBox="1"/>
          <p:nvPr/>
        </p:nvSpPr>
        <p:spPr>
          <a:xfrm>
            <a:off x="0" y="109179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Изделия ЖБИ</a:t>
            </a:r>
          </a:p>
        </p:txBody>
      </p:sp>
    </p:spTree>
    <p:extLst>
      <p:ext uri="{BB962C8B-B14F-4D97-AF65-F5344CB8AC3E}">
        <p14:creationId xmlns:p14="http://schemas.microsoft.com/office/powerpoint/2010/main" val="147188931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66DA82D-6A33-6163-7E7D-98B882F18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50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42098A-2121-AE92-F4EA-90DC6D5F721D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Прямоугольник 12">
            <a:extLst>
              <a:ext uri="{FF2B5EF4-FFF2-40B4-BE49-F238E27FC236}">
                <a16:creationId xmlns:a16="http://schemas.microsoft.com/office/drawing/2014/main" id="{1301E489-E4C1-19F6-F6A4-9E3248F01C9E}"/>
              </a:ext>
            </a:extLst>
          </p:cNvPr>
          <p:cNvSpPr/>
          <p:nvPr/>
        </p:nvSpPr>
        <p:spPr>
          <a:xfrm>
            <a:off x="565920" y="1084020"/>
            <a:ext cx="5357802" cy="5999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«ИНТЕРРА ДЕКО ГРУПП»</a:t>
            </a:r>
            <a:endParaRPr lang="en-US" sz="1800" b="1" strike="noStrike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endParaRPr lang="ru-RU" sz="1800" b="1" u="sng" strike="noStrike" spc="-1" dirty="0">
              <a:solidFill>
                <a:srgbClr val="000000"/>
              </a:solidFill>
              <a:uFillTx/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Производимая продукция: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декоративные штукатурки и краски</a:t>
            </a:r>
            <a:endParaRPr lang="en-US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6952037870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170019, Тверская область, г. Тверь, 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ул. Пржевальского, д.80 литера а-3, 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помещение 27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b="0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hlinkClick r:id="rId3"/>
              </a:rPr>
              <a:t>https://maitre-deco.ru</a:t>
            </a:r>
            <a:r>
              <a:rPr lang="ru-RU" sz="1800" b="0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hlinkClick r:id="rId3"/>
              </a:rPr>
              <a:t>/</a:t>
            </a:r>
            <a:r>
              <a:rPr lang="ru-RU" sz="1800" b="0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 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4"/>
              </a:rPr>
              <a:t>contact@maitre-deco.ru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(приемная/сбыт): 8 (495) 150 51</a:t>
            </a:r>
            <a:r>
              <a:rPr lang="ru-RU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23</a:t>
            </a:r>
          </a:p>
        </p:txBody>
      </p:sp>
      <p:pic>
        <p:nvPicPr>
          <p:cNvPr id="6" name="Рисунок 1">
            <a:extLst>
              <a:ext uri="{FF2B5EF4-FFF2-40B4-BE49-F238E27FC236}">
                <a16:creationId xmlns:a16="http://schemas.microsoft.com/office/drawing/2014/main" id="{0B710D95-96C4-9BB1-EC66-108A80263E70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707011" y="5096147"/>
            <a:ext cx="1913520" cy="677833"/>
          </a:xfrm>
          <a:prstGeom prst="rect">
            <a:avLst/>
          </a:prstGeom>
          <a:ln w="0">
            <a:noFill/>
          </a:ln>
        </p:spPr>
      </p:pic>
      <p:pic>
        <p:nvPicPr>
          <p:cNvPr id="7" name="Рисунок 3">
            <a:extLst>
              <a:ext uri="{FF2B5EF4-FFF2-40B4-BE49-F238E27FC236}">
                <a16:creationId xmlns:a16="http://schemas.microsoft.com/office/drawing/2014/main" id="{75C3CEAC-5D37-6C04-671E-A0DA31626204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3192588" y="5096147"/>
            <a:ext cx="1901880" cy="635040"/>
          </a:xfrm>
          <a:prstGeom prst="rect">
            <a:avLst/>
          </a:prstGeom>
          <a:ln w="0">
            <a:noFill/>
          </a:ln>
        </p:spPr>
      </p:pic>
      <p:sp>
        <p:nvSpPr>
          <p:cNvPr id="8" name="Прямоугольник 12">
            <a:extLst>
              <a:ext uri="{FF2B5EF4-FFF2-40B4-BE49-F238E27FC236}">
                <a16:creationId xmlns:a16="http://schemas.microsoft.com/office/drawing/2014/main" id="{1ACA76C1-BA13-0A54-C71A-AEE620AFFAC3}"/>
              </a:ext>
            </a:extLst>
          </p:cNvPr>
          <p:cNvSpPr/>
          <p:nvPr/>
        </p:nvSpPr>
        <p:spPr>
          <a:xfrm>
            <a:off x="6272679" y="1084019"/>
            <a:ext cx="5212310" cy="5999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«Колор технолоджи»</a:t>
            </a:r>
            <a:endParaRPr lang="en-US" sz="1800" b="1" strike="noStrike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endParaRPr lang="ru-RU" sz="1800" b="1" u="sng" strike="noStrike" spc="-1" dirty="0">
              <a:solidFill>
                <a:srgbClr val="000000"/>
              </a:solidFill>
              <a:uFillTx/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Производимая продукция: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r>
              <a:rPr lang="ru-RU" b="0" i="0" dirty="0">
                <a:solidFill>
                  <a:srgbClr val="000000"/>
                </a:solidFill>
                <a:effectLst/>
                <a:latin typeface="Inter"/>
              </a:rPr>
              <a:t>Производство красок и лаков на основе полимеров</a:t>
            </a:r>
            <a:endParaRPr lang="en-US" b="0" i="0" dirty="0">
              <a:solidFill>
                <a:srgbClr val="000000"/>
              </a:solidFill>
              <a:effectLst/>
              <a:latin typeface="Inter"/>
            </a:endParaRPr>
          </a:p>
          <a:p>
            <a:endParaRPr lang="ru-RU" sz="1800" b="1" u="sng" strike="noStrike" spc="-1" dirty="0">
              <a:solidFill>
                <a:srgbClr val="000000"/>
              </a:solidFill>
              <a:uFillTx/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</a:t>
            </a:r>
            <a:r>
              <a:rPr lang="ru-RU" b="0" i="0" dirty="0">
                <a:solidFill>
                  <a:srgbClr val="000000"/>
                </a:solidFill>
                <a:effectLst/>
                <a:latin typeface="Inter"/>
              </a:rPr>
              <a:t>6950216048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</a:t>
            </a:r>
            <a:r>
              <a:rPr lang="ru-RU" b="0" i="0" dirty="0">
                <a:effectLst/>
                <a:latin typeface="Rubik"/>
              </a:rPr>
              <a:t>170039 г. Тверь, ул. Паши Савельевой д. 78, оф. 18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hlinkClick r:id="rId7"/>
              </a:rPr>
              <a:t>https://col-tech.ru/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b="0" i="0" u="none" strike="noStrike" dirty="0">
                <a:solidFill>
                  <a:srgbClr val="062E3C"/>
                </a:solidFill>
                <a:effectLst/>
                <a:latin typeface="Rubik"/>
                <a:hlinkClick r:id="rId8"/>
              </a:rPr>
              <a:t>info@col-tech.ru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 / сбыт): </a:t>
            </a:r>
            <a:r>
              <a:rPr lang="ru-RU" b="0" i="0" u="none" strike="noStrike" dirty="0">
                <a:effectLst/>
                <a:latin typeface="Rubik"/>
              </a:rPr>
              <a:t>8 800 201 67 69</a:t>
            </a:r>
            <a:endParaRPr lang="ru-RU" sz="1800" b="0" strike="noStrike" spc="-1" dirty="0"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B6369E9-B0C3-2E8E-6624-D7A71CBA25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881" y="5001934"/>
            <a:ext cx="1833438" cy="8662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B8B410-2409-7217-3D9F-59B7EA1780DD}"/>
              </a:ext>
            </a:extLst>
          </p:cNvPr>
          <p:cNvSpPr txBox="1"/>
          <p:nvPr/>
        </p:nvSpPr>
        <p:spPr>
          <a:xfrm>
            <a:off x="0" y="34198"/>
            <a:ext cx="121920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6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Финишная отделка, материалы и изделия для внутренних работ и интерьера</a:t>
            </a:r>
          </a:p>
        </p:txBody>
      </p:sp>
    </p:spTree>
    <p:extLst>
      <p:ext uri="{BB962C8B-B14F-4D97-AF65-F5344CB8AC3E}">
        <p14:creationId xmlns:p14="http://schemas.microsoft.com/office/powerpoint/2010/main" val="3358582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C06958B-AF9C-161F-04F2-02F55780E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51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A76C05-CA7C-4188-AFE8-645735885025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4DEF7344-9E3D-F9E6-FD9D-BC9A7063D172}"/>
              </a:ext>
            </a:extLst>
          </p:cNvPr>
          <p:cNvSpPr txBox="1">
            <a:spLocks/>
          </p:cNvSpPr>
          <p:nvPr/>
        </p:nvSpPr>
        <p:spPr>
          <a:xfrm>
            <a:off x="642026" y="808377"/>
            <a:ext cx="5341332" cy="5436682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72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«Креп-Пласт»</a:t>
            </a:r>
            <a:endParaRPr lang="en-US" sz="72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72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72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Производимая продукция: </a:t>
            </a:r>
            <a:r>
              <a:rPr lang="ru-RU" sz="72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сотовый поликарбонат, монолитный поликарбонат, комплектующие для поликарбоната, расчет поликарбоната, теплицы, капельный полив, </a:t>
            </a:r>
            <a:r>
              <a:rPr lang="ru-RU" sz="72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термоприводы</a:t>
            </a:r>
            <a:r>
              <a:rPr lang="ru-RU" sz="72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, санузлы/душевые дачные</a:t>
            </a:r>
            <a:endParaRPr lang="en-US" sz="72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72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72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72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72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</a:t>
            </a:r>
            <a:r>
              <a:rPr lang="ru-RU" sz="7200" spc="-1" dirty="0">
                <a:solidFill>
                  <a:srgbClr val="111111"/>
                </a:solidFill>
                <a:latin typeface="Calibri" panose="020F0502020204030204" pitchFamily="34" charset="0"/>
                <a:ea typeface="Jost" pitchFamily="2" charset="-52"/>
              </a:rPr>
              <a:t>7716874450</a:t>
            </a:r>
            <a:endParaRPr lang="ru-RU" sz="72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72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115477, город Москва, Промышленная </a:t>
            </a:r>
            <a:r>
              <a:rPr lang="ru-RU" sz="72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ул</a:t>
            </a:r>
            <a:r>
              <a:rPr lang="ru-RU" sz="72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, д. 4 стр. 1, этаж 1 </a:t>
            </a:r>
            <a:r>
              <a:rPr lang="ru-RU" sz="72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помещ</a:t>
            </a:r>
            <a:r>
              <a:rPr lang="ru-RU" sz="72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. IV, комната № 12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72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7200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3"/>
              </a:rPr>
              <a:t>https://kinplast.ru/</a:t>
            </a:r>
            <a:r>
              <a:rPr lang="ru-RU" sz="72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72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72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4"/>
              </a:rPr>
              <a:t>info@kin.su</a:t>
            </a:r>
            <a:endParaRPr lang="ru-RU" sz="72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72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 (495) 909-85-00</a:t>
            </a:r>
            <a:endParaRPr lang="ru-RU" sz="72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pc="-1" dirty="0">
              <a:solidFill>
                <a:schemeClr val="accent1">
                  <a:lumMod val="75000"/>
                </a:schemeClr>
              </a:solidFill>
              <a:latin typeface="Arial"/>
            </a:endParaRPr>
          </a:p>
        </p:txBody>
      </p:sp>
      <p:pic>
        <p:nvPicPr>
          <p:cNvPr id="6" name="Рисунок 2">
            <a:extLst>
              <a:ext uri="{FF2B5EF4-FFF2-40B4-BE49-F238E27FC236}">
                <a16:creationId xmlns:a16="http://schemas.microsoft.com/office/drawing/2014/main" id="{CE5C8E82-EB2F-01CA-9F7D-E935F2C666EE}"/>
              </a:ext>
            </a:extLst>
          </p:cNvPr>
          <p:cNvPicPr/>
          <p:nvPr/>
        </p:nvPicPr>
        <p:blipFill>
          <a:blip r:embed="rId5"/>
          <a:srcRect t="36280" b="33917"/>
          <a:stretch/>
        </p:blipFill>
        <p:spPr>
          <a:xfrm>
            <a:off x="2083794" y="5188117"/>
            <a:ext cx="2215053" cy="950849"/>
          </a:xfrm>
          <a:prstGeom prst="rect">
            <a:avLst/>
          </a:prstGeom>
          <a:ln w="0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909374-36D8-AE07-0049-37CAD8E6BCCE}"/>
              </a:ext>
            </a:extLst>
          </p:cNvPr>
          <p:cNvSpPr txBox="1"/>
          <p:nvPr/>
        </p:nvSpPr>
        <p:spPr>
          <a:xfrm>
            <a:off x="0" y="34198"/>
            <a:ext cx="121920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6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Финишная отделка, материалы и изделия для внутренних работ и интерьера</a:t>
            </a:r>
          </a:p>
        </p:txBody>
      </p:sp>
      <p:sp>
        <p:nvSpPr>
          <p:cNvPr id="10" name="Прямоугольник 11">
            <a:extLst>
              <a:ext uri="{FF2B5EF4-FFF2-40B4-BE49-F238E27FC236}">
                <a16:creationId xmlns:a16="http://schemas.microsoft.com/office/drawing/2014/main" id="{DDEC59FB-10EE-BCDE-F06E-06CFE0900E1D}"/>
              </a:ext>
            </a:extLst>
          </p:cNvPr>
          <p:cNvSpPr/>
          <p:nvPr/>
        </p:nvSpPr>
        <p:spPr>
          <a:xfrm>
            <a:off x="6208644" y="808377"/>
            <a:ext cx="5234648" cy="50194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</a:t>
            </a:r>
            <a:r>
              <a:rPr lang="ru-RU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 «ПМК</a:t>
            </a:r>
            <a:r>
              <a:rPr lang="ru-RU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»</a:t>
            </a:r>
          </a:p>
          <a:p>
            <a:endParaRPr lang="ru-RU" b="1" u="sng" strike="noStrike" spc="-1" dirty="0">
              <a:solidFill>
                <a:schemeClr val="accent1">
                  <a:lumMod val="75000"/>
                </a:schemeClr>
              </a:solidFill>
              <a:uFillTx/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b="1" u="sng" strike="noStrike" spc="-1" dirty="0">
                <a:uFillTx/>
                <a:latin typeface="Calibri" panose="020F0502020204030204" pitchFamily="34" charset="0"/>
                <a:ea typeface="Jost" pitchFamily="2" charset="-52"/>
              </a:rPr>
              <a:t>Производимая продукция:</a:t>
            </a:r>
            <a:r>
              <a:rPr lang="ru-RU" b="1" strike="noStrike" spc="-1" dirty="0"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ru-RU" b="0" i="0" dirty="0">
                <a:effectLst/>
                <a:latin typeface="Calibri" panose="020F0502020204030204" pitchFamily="34" charset="0"/>
                <a:ea typeface="Jost" pitchFamily="2" charset="-52"/>
              </a:rPr>
              <a:t>Производство лестниц</a:t>
            </a:r>
          </a:p>
          <a:p>
            <a:endParaRPr lang="ru-RU" b="0" i="0" dirty="0">
              <a:effectLst/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b="1" u="sng" strike="noStrike" spc="-1" dirty="0">
                <a:uFillTx/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b="0" strike="noStrike" spc="-1" dirty="0"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trike="noStrike" spc="-1" dirty="0">
                <a:latin typeface="Calibri" panose="020F0502020204030204" pitchFamily="34" charset="0"/>
                <a:ea typeface="Jost" pitchFamily="2" charset="-52"/>
              </a:rPr>
              <a:t>ИНН:</a:t>
            </a:r>
            <a:r>
              <a:rPr lang="ru-RU" dirty="0"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ru-RU" i="0" u="sng" dirty="0">
                <a:effectLst/>
                <a:latin typeface="Calibri" panose="020F0502020204030204" pitchFamily="34" charset="0"/>
                <a:ea typeface="Jost" pitchFamily="2" charset="-52"/>
              </a:rPr>
              <a:t>6950147549</a:t>
            </a:r>
            <a:endParaRPr lang="ru-RU" strike="noStrike" spc="-1" dirty="0">
              <a:latin typeface="Calibri" panose="020F0502020204030204" pitchFamily="34" charset="0"/>
              <a:ea typeface="Jost" pitchFamily="2" charset="-52"/>
            </a:endParaRPr>
          </a:p>
          <a:p>
            <a:pPr algn="l"/>
            <a:r>
              <a:rPr lang="ru-RU" strike="noStrike" spc="-1" dirty="0">
                <a:latin typeface="Calibri" panose="020F0502020204030204" pitchFamily="34" charset="0"/>
                <a:ea typeface="Jost" pitchFamily="2" charset="-52"/>
              </a:rPr>
              <a:t>Адрес: </a:t>
            </a:r>
            <a:r>
              <a:rPr lang="ru-RU" i="0" dirty="0">
                <a:effectLst/>
                <a:latin typeface="Calibri" panose="020F0502020204030204" pitchFamily="34" charset="0"/>
                <a:ea typeface="Jost" pitchFamily="2" charset="-52"/>
              </a:rPr>
              <a:t>170006, Тверская область, город Тверь, Бежецкое шоссе, 130</a:t>
            </a:r>
          </a:p>
          <a:p>
            <a:r>
              <a:rPr lang="ru-RU" strike="noStrike" spc="-1" dirty="0"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trike="noStrike" spc="-1" dirty="0">
                <a:latin typeface="Calibri" panose="020F0502020204030204" pitchFamily="34" charset="0"/>
                <a:ea typeface="Jost" pitchFamily="2" charset="-52"/>
                <a:hlinkClick r:id="rId6"/>
              </a:rPr>
              <a:t>https://lestv.ru/</a:t>
            </a:r>
            <a:r>
              <a:rPr lang="en-US" strike="noStrike" spc="-1" dirty="0">
                <a:latin typeface="Calibri" panose="020F0502020204030204" pitchFamily="34" charset="0"/>
                <a:ea typeface="Jost" pitchFamily="2" charset="-52"/>
              </a:rPr>
              <a:t> </a:t>
            </a:r>
            <a:endParaRPr lang="ru-RU" strike="noStrike" spc="-1" dirty="0"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trike="noStrike" spc="-1" dirty="0"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i="0" dirty="0"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ea typeface="Jost" pitchFamily="2" charset="-52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mail@lestv.ru</a:t>
            </a:r>
            <a:r>
              <a:rPr lang="en-US" i="0" dirty="0"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r>
              <a:rPr lang="ru-RU" strike="noStrike" spc="-1" dirty="0">
                <a:latin typeface="Calibri" panose="020F0502020204030204" pitchFamily="34" charset="0"/>
                <a:ea typeface="Jost" pitchFamily="2" charset="-52"/>
              </a:rPr>
              <a:t>Телефоны (приемная):</a:t>
            </a:r>
            <a:r>
              <a:rPr lang="ru-RU" dirty="0"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ru-RU" i="0" dirty="0">
                <a:effectLst/>
                <a:latin typeface="Calibri" panose="020F0502020204030204" pitchFamily="34" charset="0"/>
                <a:ea typeface="Jost" pitchFamily="2" charset="-52"/>
              </a:rPr>
              <a:t>8 (4822) 75-24-70</a:t>
            </a:r>
          </a:p>
          <a:p>
            <a:pPr>
              <a:lnSpc>
                <a:spcPct val="150000"/>
              </a:lnSpc>
            </a:pPr>
            <a:endParaRPr lang="ru-RU" b="0" strike="noStrike" spc="-1" dirty="0"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A45E9C4-1E5F-98C2-1B68-23C2E63F73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141" y="4582014"/>
            <a:ext cx="2695653" cy="1663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6765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FCB0917-5966-89D1-A75D-78E8747C3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52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B4E915-50B2-02DB-CB9D-135E3B4F63BE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10958A-7831-5D72-605F-9B2E5B362813}"/>
              </a:ext>
            </a:extLst>
          </p:cNvPr>
          <p:cNvSpPr txBox="1"/>
          <p:nvPr/>
        </p:nvSpPr>
        <p:spPr>
          <a:xfrm>
            <a:off x="0" y="34198"/>
            <a:ext cx="121920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6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Финишная отделка, материалы и изделия для внутренних работ и интерьера</a:t>
            </a:r>
          </a:p>
        </p:txBody>
      </p:sp>
      <p:sp>
        <p:nvSpPr>
          <p:cNvPr id="9" name="Прямоугольник 9">
            <a:extLst>
              <a:ext uri="{FF2B5EF4-FFF2-40B4-BE49-F238E27FC236}">
                <a16:creationId xmlns:a16="http://schemas.microsoft.com/office/drawing/2014/main" id="{F901D3F8-7F24-B571-0EC6-6F2A3CA6DF04}"/>
              </a:ext>
            </a:extLst>
          </p:cNvPr>
          <p:cNvSpPr/>
          <p:nvPr/>
        </p:nvSpPr>
        <p:spPr>
          <a:xfrm>
            <a:off x="516232" y="1037340"/>
            <a:ext cx="5268342" cy="41893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/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«ДИО»</a:t>
            </a:r>
          </a:p>
          <a:p>
            <a:pPr algn="just"/>
            <a:endParaRPr lang="ru-RU" sz="1800" b="0" strike="noStrike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algn="just"/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</a:t>
            </a:r>
            <a:r>
              <a:rPr lang="ru-RU" sz="1800" b="1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: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деревянные окна и двери из массива</a:t>
            </a:r>
          </a:p>
          <a:p>
            <a:pPr algn="just"/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algn="just"/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algn="just"/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6922005140</a:t>
            </a:r>
          </a:p>
          <a:p>
            <a:pPr algn="just"/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172610, Тверская область, </a:t>
            </a:r>
          </a:p>
          <a:p>
            <a:pPr algn="just"/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город Западная Двина, ул. Горького, д. 34 а, </a:t>
            </a:r>
          </a:p>
          <a:p>
            <a:pPr algn="just"/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офис 2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https://tandemdvina.ru/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4"/>
              </a:rPr>
              <a:t>dvinatandem@mail.ru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8 (48265)2-19-33, </a:t>
            </a:r>
          </a:p>
          <a:p>
            <a:pPr algn="just"/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8-906-655-50-45</a:t>
            </a:r>
          </a:p>
        </p:txBody>
      </p:sp>
      <p:sp>
        <p:nvSpPr>
          <p:cNvPr id="11" name="Прямоугольник 11">
            <a:extLst>
              <a:ext uri="{FF2B5EF4-FFF2-40B4-BE49-F238E27FC236}">
                <a16:creationId xmlns:a16="http://schemas.microsoft.com/office/drawing/2014/main" id="{C2CD6989-9041-E952-F484-A82EB4F689A1}"/>
              </a:ext>
            </a:extLst>
          </p:cNvPr>
          <p:cNvSpPr/>
          <p:nvPr/>
        </p:nvSpPr>
        <p:spPr>
          <a:xfrm>
            <a:off x="5784574" y="1037340"/>
            <a:ext cx="5511800" cy="41893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/>
            <a:r>
              <a:rPr lang="ru-RU" b="1" cap="all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ООО «Бельские двери»</a:t>
            </a:r>
          </a:p>
          <a:p>
            <a:pPr algn="just"/>
            <a:endParaRPr lang="ru-RU" cap="all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algn="just"/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</a:p>
          <a:p>
            <a:pPr algn="just"/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деревянные строительные конструкции из столярных изделий</a:t>
            </a:r>
          </a:p>
          <a:p>
            <a:pPr algn="just"/>
            <a:endParaRPr lang="ru-RU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algn="just"/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</a:t>
            </a:r>
            <a:r>
              <a:rPr lang="ru-RU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: 6918002235 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</a:t>
            </a:r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172530, Тверская область, Бельский район, город Белый, улица Строителей, 10</a:t>
            </a:r>
            <a:b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</a:b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5"/>
              </a:rPr>
              <a:t>https://beldveri.ru/</a:t>
            </a:r>
            <a:r>
              <a:rPr lang="ru-RU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6"/>
              </a:rPr>
              <a:t>beldveri@mail.ru </a:t>
            </a:r>
            <a:endParaRPr lang="ru-RU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</a:t>
            </a:r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+7 (48250) 2-25-49</a:t>
            </a:r>
          </a:p>
          <a:p>
            <a:pPr>
              <a:lnSpc>
                <a:spcPct val="100000"/>
              </a:lnSpc>
            </a:pPr>
            <a:endParaRPr lang="ru-RU" sz="1800" u="sng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3895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BAC64F1-EA20-7E65-BBC6-E176C3671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53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EB4114-DDDA-6138-CA5F-DDC8557008D4}"/>
              </a:ext>
            </a:extLst>
          </p:cNvPr>
          <p:cNvSpPr txBox="1"/>
          <p:nvPr/>
        </p:nvSpPr>
        <p:spPr>
          <a:xfrm>
            <a:off x="0" y="34198"/>
            <a:ext cx="121920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6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Финишная отделка, материалы и изделия для внутренних работ и интерьера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C7CB09-DEB6-873A-9E4F-6EA4594BEE32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Прямоугольник 11">
            <a:extLst>
              <a:ext uri="{FF2B5EF4-FFF2-40B4-BE49-F238E27FC236}">
                <a16:creationId xmlns:a16="http://schemas.microsoft.com/office/drawing/2014/main" id="{9AEAB33A-5EF7-E87A-7AF6-1D1DA468F109}"/>
              </a:ext>
            </a:extLst>
          </p:cNvPr>
          <p:cNvSpPr/>
          <p:nvPr/>
        </p:nvSpPr>
        <p:spPr>
          <a:xfrm>
            <a:off x="301301" y="915434"/>
            <a:ext cx="5720120" cy="52425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«Софья»</a:t>
            </a:r>
          </a:p>
          <a:p>
            <a:endParaRPr lang="ru-RU" sz="1800" b="0" strike="noStrike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Производимая продукция:</a:t>
            </a:r>
            <a:r>
              <a:rPr lang="ru-RU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межкомнатные двери, межкомнатные перегородки, системы открывания, скрытые двери, стеклянные двери, реечные перегородки, фурнитура, отделка стен, зеркала, плинтусы</a:t>
            </a: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6913006557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172746, Тверская область, г. Осташков, д 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Свапуще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, Центральная ул., д.1 а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3"/>
              </a:rPr>
              <a:t>https://sofiadoors.com/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4"/>
              </a:rPr>
              <a:t>support@sofiadoors.com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,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5"/>
              </a:rPr>
              <a:t>ooosofia@mail.ru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 (800) 775-34-58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DC4C665-0BA9-38F5-3869-C04B61330C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9876" y="5252936"/>
            <a:ext cx="4377440" cy="437744"/>
          </a:xfrm>
          <a:prstGeom prst="rect">
            <a:avLst/>
          </a:prstGeom>
        </p:spPr>
      </p:pic>
      <p:sp>
        <p:nvSpPr>
          <p:cNvPr id="7" name="Прямоугольник 11">
            <a:extLst>
              <a:ext uri="{FF2B5EF4-FFF2-40B4-BE49-F238E27FC236}">
                <a16:creationId xmlns:a16="http://schemas.microsoft.com/office/drawing/2014/main" id="{1E778F7E-067F-9243-B733-6511FA32484B}"/>
              </a:ext>
            </a:extLst>
          </p:cNvPr>
          <p:cNvSpPr/>
          <p:nvPr/>
        </p:nvSpPr>
        <p:spPr>
          <a:xfrm>
            <a:off x="6170581" y="915434"/>
            <a:ext cx="5424879" cy="4902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/>
            <a:r>
              <a:rPr lang="ru-RU" b="1" cap="all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ООО «Гарант»</a:t>
            </a:r>
          </a:p>
          <a:p>
            <a:pPr algn="just"/>
            <a:endParaRPr lang="ru-RU" sz="1800" b="1" u="sng" strike="noStrike" spc="-1" dirty="0">
              <a:solidFill>
                <a:srgbClr val="000000"/>
              </a:solidFill>
              <a:uFillTx/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algn="just"/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</a:p>
          <a:p>
            <a:pPr algn="just"/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деревянные межкомнатные двери</a:t>
            </a:r>
          </a:p>
          <a:p>
            <a:pPr algn="just"/>
            <a:endParaRPr lang="ru-RU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algn="just"/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</a:t>
            </a:r>
            <a:r>
              <a:rPr lang="ru-RU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: 6912007967</a:t>
            </a:r>
          </a:p>
          <a:p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</a:t>
            </a:r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172527, Тверская Область, </a:t>
            </a:r>
            <a:r>
              <a:rPr lang="ru-RU" dirty="0" err="1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г.о</a:t>
            </a:r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. Нелидовский,</a:t>
            </a:r>
          </a:p>
          <a:p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г Нелидово, </a:t>
            </a:r>
            <a:r>
              <a:rPr lang="ru-RU" dirty="0" err="1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ул</a:t>
            </a:r>
            <a:r>
              <a:rPr lang="ru-RU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Чайковского, д. 11</a:t>
            </a:r>
          </a:p>
          <a:p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8"/>
              </a:rPr>
              <a:t>http://dverygarant.ru/</a:t>
            </a:r>
            <a:r>
              <a:rPr lang="ru-RU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9"/>
              </a:rPr>
              <a:t>garant_doors@mail.ru</a:t>
            </a:r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, </a:t>
            </a:r>
            <a:r>
              <a:rPr lang="en-US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10"/>
              </a:rPr>
              <a:t>pekol.2000@mail.ru</a:t>
            </a:r>
            <a:endParaRPr lang="ru-RU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</a:t>
            </a:r>
            <a:r>
              <a:rPr lang="ru-RU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8</a:t>
            </a:r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(48266) 5-29-61</a:t>
            </a:r>
            <a:endParaRPr lang="ru-RU" sz="1800" u="sng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8CDD593-E32A-9D04-5585-500ED438A50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35846" y="5333965"/>
            <a:ext cx="1218964" cy="369383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34205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23E1EE-1036-9055-094D-8379DE5B4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723" y="149086"/>
            <a:ext cx="7156174" cy="338924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kumimoji="0" lang="ru-RU" sz="29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Jost" pitchFamily="2" charset="-52"/>
                <a:cs typeface="+mj-cs"/>
              </a:rPr>
              <a:t>3. Инженерные сети и инфраструктура:</a:t>
            </a:r>
            <a:b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Jost" pitchFamily="2" charset="-52"/>
                <a:cs typeface="+mj-cs"/>
              </a:rPr>
            </a:br>
            <a:r>
              <a:rPr kumimoji="0" lang="ru-RU" sz="2100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Jost" pitchFamily="2" charset="-52"/>
              </a:rPr>
              <a:t>Электротехнические изделия, светотехническое оборудование, системы слабого тока</a:t>
            </a:r>
            <a:br>
              <a:rPr kumimoji="0" lang="ru-RU" sz="2100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Jost" pitchFamily="2" charset="-52"/>
              </a:rPr>
            </a:br>
            <a:r>
              <a:rPr kumimoji="0" lang="ru-RU" sz="2100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Jost" pitchFamily="2" charset="-52"/>
              </a:rPr>
              <a:t>Системы отопления, вентиляции и кондиционирования</a:t>
            </a:r>
            <a:br>
              <a:rPr kumimoji="0" lang="ru-RU" sz="2100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Jost" pitchFamily="2" charset="-52"/>
              </a:rPr>
            </a:br>
            <a:r>
              <a:rPr kumimoji="0" lang="ru-RU" sz="2100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Jost" pitchFamily="2" charset="-52"/>
              </a:rPr>
              <a:t>Системы очистки воздуха, воды, стоков</a:t>
            </a:r>
            <a:br>
              <a:rPr kumimoji="0" lang="ru-RU" sz="2100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Jost" pitchFamily="2" charset="-52"/>
              </a:rPr>
            </a:br>
            <a:r>
              <a:rPr kumimoji="0" lang="ru-RU" sz="2100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Jost" pitchFamily="2" charset="-52"/>
              </a:rPr>
              <a:t>Конструкции и комплектация для сетей и линейных объектов</a:t>
            </a:r>
            <a:endParaRPr lang="ru-RU" sz="2100" i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659ABD5-C939-05B5-940C-FE9C24707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783704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A793594-B433-1EEF-72F2-2ADE09258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55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3B8CAC-617F-31E6-09FA-830BEA0809AD}"/>
              </a:ext>
            </a:extLst>
          </p:cNvPr>
          <p:cNvSpPr txBox="1"/>
          <p:nvPr/>
        </p:nvSpPr>
        <p:spPr>
          <a:xfrm>
            <a:off x="0" y="0"/>
            <a:ext cx="12192000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3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Электротехнические изделия, светотехническое оборудование, системы слабого тока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46CB1B-674E-BB98-1038-9FC0BCCB2593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4F135583-E412-9C83-DDBE-1BF1D9A7087F}"/>
              </a:ext>
            </a:extLst>
          </p:cNvPr>
          <p:cNvSpPr txBox="1">
            <a:spLocks/>
          </p:cNvSpPr>
          <p:nvPr/>
        </p:nvSpPr>
        <p:spPr>
          <a:xfrm>
            <a:off x="364971" y="728991"/>
            <a:ext cx="5445868" cy="496172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ЛИХОСЛАВЛЬСКИЙ ЗАВОД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«СВЕТОТЕХНИКА»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Производимая продукция: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светотехническое оборудование, светильники, прожекторы, пускорегулирующие аппараты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6931000029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171210, Тверская обл., г. Лихославль, ул. Первомайская, д. 51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hlinkClick r:id="rId3"/>
              </a:rPr>
              <a:t>https://bl-g.ru/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, </a:t>
            </a:r>
            <a:r>
              <a:rPr lang="ru-RU" sz="1800" dirty="0">
                <a:latin typeface="Calibri" panose="020F0502020204030204" pitchFamily="34" charset="0"/>
                <a:ea typeface="Jost" pitchFamily="2" charset="-52"/>
                <a:hlinkClick r:id="rId4"/>
              </a:rPr>
              <a:t>galad.ru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hlinkClick r:id="rId5"/>
              </a:rPr>
              <a:t>info@bl-g.ru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 (48261) 3-59-04</a:t>
            </a: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427B728-3CD4-E9D3-0E25-4D42019EE04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4" t="21762" r="9627" b="20813"/>
          <a:stretch/>
        </p:blipFill>
        <p:spPr>
          <a:xfrm>
            <a:off x="1867433" y="4911799"/>
            <a:ext cx="2088165" cy="1143099"/>
          </a:xfrm>
          <a:prstGeom prst="rect">
            <a:avLst/>
          </a:prstGeom>
        </p:spPr>
      </p:pic>
      <p:sp>
        <p:nvSpPr>
          <p:cNvPr id="9" name="Объект 2">
            <a:extLst>
              <a:ext uri="{FF2B5EF4-FFF2-40B4-BE49-F238E27FC236}">
                <a16:creationId xmlns:a16="http://schemas.microsoft.com/office/drawing/2014/main" id="{C5311814-147C-3618-735B-3D7D17840AC1}"/>
              </a:ext>
            </a:extLst>
          </p:cNvPr>
          <p:cNvSpPr txBox="1">
            <a:spLocks/>
          </p:cNvSpPr>
          <p:nvPr/>
        </p:nvSpPr>
        <p:spPr>
          <a:xfrm>
            <a:off x="6381163" y="727106"/>
            <a:ext cx="5135217" cy="532779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«ЭЛЕКТРОЛАЙТИНГ»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различные виды ламп накаливания,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термо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- и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теплоизлучателей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6931010355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171205, Тверская Область,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м.о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. Лихославльский, пгт Калашниково,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ул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Ленина, д. 1А,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помещ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. 3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7"/>
              </a:rPr>
              <a:t>https://kelz.ru/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8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(48261) 3-42-41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; 8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(48261) 3-35-15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; 8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(499) 490-66-62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Почта: </a:t>
            </a:r>
            <a:r>
              <a:rPr lang="en-US" sz="1800" u="sng" dirty="0">
                <a:solidFill>
                  <a:srgbClr val="403386"/>
                </a:solidFill>
                <a:latin typeface="Calibri" panose="020F0502020204030204" pitchFamily="34" charset="0"/>
                <a:ea typeface="Jost" pitchFamily="2" charset="-52"/>
                <a:hlinkClick r:id="rId8"/>
              </a:rPr>
              <a:t>ellaiting@yandex.ru</a:t>
            </a:r>
            <a:r>
              <a:rPr lang="ru-RU" sz="1800" u="sng" dirty="0">
                <a:solidFill>
                  <a:srgbClr val="403386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FC3424E-40AA-A239-78BB-4C47FD2B4D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961" y="4782566"/>
            <a:ext cx="1475477" cy="127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52525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F2872B3-DF4B-565B-AE70-3F84F5F6F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56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40033E-88B4-EDCC-9A9E-0AFF9AA46CD4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55D6BEB9-AE79-6F5F-E447-8C41F9829058}"/>
              </a:ext>
            </a:extLst>
          </p:cNvPr>
          <p:cNvSpPr txBox="1">
            <a:spLocks/>
          </p:cNvSpPr>
          <p:nvPr/>
        </p:nvSpPr>
        <p:spPr>
          <a:xfrm>
            <a:off x="622852" y="1101932"/>
            <a:ext cx="5194852" cy="532779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</a:t>
            </a:r>
            <a:r>
              <a:rPr lang="ru-RU" sz="1800" b="1" spc="-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Тверьэнергокабель</a:t>
            </a: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»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производство кабельно-проводниковой продукции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6950267324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170017, Тверская область, г Тверь,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Сердюковская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ул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, д. 15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https://tvercable.ru/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8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-495-445-42-24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;8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-916-451-33-55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Почта: </a:t>
            </a:r>
            <a:r>
              <a:rPr lang="en-US" sz="1800" u="sng" dirty="0">
                <a:solidFill>
                  <a:srgbClr val="403386"/>
                </a:solidFill>
                <a:latin typeface="Calibri" panose="020F0502020204030204" pitchFamily="34" charset="0"/>
                <a:ea typeface="Jost" pitchFamily="2" charset="-52"/>
                <a:hlinkClick r:id="rId4"/>
              </a:rPr>
              <a:t>zakaz@tdtek.ru</a:t>
            </a:r>
            <a:r>
              <a:rPr lang="ru-RU" sz="1800" u="sng" dirty="0">
                <a:solidFill>
                  <a:srgbClr val="403386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AD906C-2D7B-48B3-D79E-18D98E4A69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352" y="5292386"/>
            <a:ext cx="3289852" cy="732506"/>
          </a:xfrm>
          <a:prstGeom prst="rect">
            <a:avLst/>
          </a:prstGeom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DBCA1D0F-2401-68F2-4FD2-CF2E538238D3}"/>
              </a:ext>
            </a:extLst>
          </p:cNvPr>
          <p:cNvSpPr txBox="1">
            <a:spLocks/>
          </p:cNvSpPr>
          <p:nvPr/>
        </p:nvSpPr>
        <p:spPr>
          <a:xfrm>
            <a:off x="6374298" y="1101932"/>
            <a:ext cx="5473148" cy="532779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«ТВЭК»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производство кабельно-проводниковой продукции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6950154546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170100, Тверская область, г Тверь, Индустриальная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ул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, д. 13,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помещ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. 19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6"/>
              </a:rPr>
              <a:t>https://tvekabel.ru/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8-495-208-31-03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Почта: </a:t>
            </a:r>
            <a:r>
              <a:rPr lang="en-US" sz="1800" u="sng" dirty="0">
                <a:solidFill>
                  <a:srgbClr val="403386"/>
                </a:solidFill>
                <a:latin typeface="Calibri" panose="020F0502020204030204" pitchFamily="34" charset="0"/>
                <a:ea typeface="Jost" pitchFamily="2" charset="-52"/>
                <a:hlinkClick r:id="rId7"/>
              </a:rPr>
              <a:t>info@tvekabel.ru</a:t>
            </a:r>
            <a:r>
              <a:rPr lang="ru-RU" sz="1800" u="sng" dirty="0">
                <a:solidFill>
                  <a:srgbClr val="403386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838490C-77E3-F01F-8CC5-89D4AF38DE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010" y="5067008"/>
            <a:ext cx="2554356" cy="9578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4D0ECC-4188-6770-8C02-BEF06B44426B}"/>
              </a:ext>
            </a:extLst>
          </p:cNvPr>
          <p:cNvSpPr txBox="1"/>
          <p:nvPr/>
        </p:nvSpPr>
        <p:spPr>
          <a:xfrm>
            <a:off x="0" y="0"/>
            <a:ext cx="12192000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3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Электротехнические изделия, светотехническое оборудование, системы слабого тока</a:t>
            </a:r>
          </a:p>
        </p:txBody>
      </p:sp>
    </p:spTree>
    <p:extLst>
      <p:ext uri="{BB962C8B-B14F-4D97-AF65-F5344CB8AC3E}">
        <p14:creationId xmlns:p14="http://schemas.microsoft.com/office/powerpoint/2010/main" val="83334841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EB37CF9-655D-1E82-68CC-EFA71530F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57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956297-CD3F-B5F5-7B12-A2107725B8E3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Прямоугольник 11">
            <a:extLst>
              <a:ext uri="{FF2B5EF4-FFF2-40B4-BE49-F238E27FC236}">
                <a16:creationId xmlns:a16="http://schemas.microsoft.com/office/drawing/2014/main" id="{3D339E99-5238-343E-F4BE-895DC1ED9A45}"/>
              </a:ext>
            </a:extLst>
          </p:cNvPr>
          <p:cNvSpPr/>
          <p:nvPr/>
        </p:nvSpPr>
        <p:spPr>
          <a:xfrm>
            <a:off x="512188" y="662801"/>
            <a:ext cx="5486401" cy="53657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</a:t>
            </a:r>
            <a:r>
              <a:rPr lang="ru-RU" sz="1800" b="1" strike="noStrike" spc="-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Вергокан</a:t>
            </a:r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»</a:t>
            </a:r>
          </a:p>
          <a:p>
            <a:endParaRPr lang="ru-RU" sz="1800" b="1" u="sng" strike="noStrike" spc="-1" dirty="0">
              <a:solidFill>
                <a:srgbClr val="000000"/>
              </a:solidFill>
              <a:uFillTx/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Производимая продукция:</a:t>
            </a:r>
            <a:r>
              <a:rPr lang="ru-RU" sz="1800" b="1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короба напольные промышленные, проволочные кабельные лотки, лестничные лотки, монтажные системы, напольные системы, огнестойкие системы E30-E60-E90, нержавеющая сталь</a:t>
            </a:r>
          </a:p>
          <a:p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6911024511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171260, Тверская область, Конаковский р-н, пгт Редкино, Промышленная ул., д. 2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3"/>
              </a:rPr>
              <a:t>www.vergokan.com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4"/>
              </a:rPr>
              <a:t>vergokansupportrussia@atkore.com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 (800) 250 58 23, 8 (499) 922 40 14 </a:t>
            </a:r>
          </a:p>
        </p:txBody>
      </p:sp>
      <p:pic>
        <p:nvPicPr>
          <p:cNvPr id="6" name="Рисунок 2">
            <a:extLst>
              <a:ext uri="{FF2B5EF4-FFF2-40B4-BE49-F238E27FC236}">
                <a16:creationId xmlns:a16="http://schemas.microsoft.com/office/drawing/2014/main" id="{12001245-3030-7BE4-B090-87A7830955C4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823686" y="5068526"/>
            <a:ext cx="2120106" cy="1175400"/>
          </a:xfrm>
          <a:prstGeom prst="rect">
            <a:avLst/>
          </a:prstGeom>
          <a:ln w="0">
            <a:noFill/>
          </a:ln>
        </p:spPr>
      </p:pic>
      <p:sp>
        <p:nvSpPr>
          <p:cNvPr id="7" name="Прямоугольник 11">
            <a:extLst>
              <a:ext uri="{FF2B5EF4-FFF2-40B4-BE49-F238E27FC236}">
                <a16:creationId xmlns:a16="http://schemas.microsoft.com/office/drawing/2014/main" id="{92243D56-730D-E328-08E3-DA0DE0B3B703}"/>
              </a:ext>
            </a:extLst>
          </p:cNvPr>
          <p:cNvSpPr/>
          <p:nvPr/>
        </p:nvSpPr>
        <p:spPr>
          <a:xfrm>
            <a:off x="6193413" y="662801"/>
            <a:ext cx="5458521" cy="54390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АО «ДКС»</a:t>
            </a:r>
          </a:p>
          <a:p>
            <a:endParaRPr lang="ru-RU" sz="1800" b="0" strike="noStrike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</a:pPr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Производимая продукция: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производство 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кабеленесущих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систем и низковольтного оборудования</a:t>
            </a:r>
          </a:p>
          <a:p>
            <a:pPr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</a:pPr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6905062011</a:t>
            </a: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170025, Тверская область, г. Тверь, ул. Бочкина, д.15</a:t>
            </a: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6"/>
              </a:rPr>
              <a:t>http://dkc.ru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7"/>
              </a:rPr>
              <a:t>tver@dkc.ru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8 (4822)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77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-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79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-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80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8" name="Рисунок 3">
            <a:extLst>
              <a:ext uri="{FF2B5EF4-FFF2-40B4-BE49-F238E27FC236}">
                <a16:creationId xmlns:a16="http://schemas.microsoft.com/office/drawing/2014/main" id="{2105F133-7C58-1BF6-78FB-EDF88D41BA0E}"/>
              </a:ext>
            </a:extLst>
          </p:cNvPr>
          <p:cNvPicPr/>
          <p:nvPr/>
        </p:nvPicPr>
        <p:blipFill rotWithShape="1">
          <a:blip r:embed="rId8"/>
          <a:srcRect t="16644" b="26170"/>
          <a:stretch/>
        </p:blipFill>
        <p:spPr>
          <a:xfrm>
            <a:off x="7551073" y="4926460"/>
            <a:ext cx="2743200" cy="1175400"/>
          </a:xfrm>
          <a:prstGeom prst="rect">
            <a:avLst/>
          </a:prstGeom>
          <a:ln w="0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F80145-2B4F-6F3D-DDFB-78D13EB74E4A}"/>
              </a:ext>
            </a:extLst>
          </p:cNvPr>
          <p:cNvSpPr txBox="1"/>
          <p:nvPr/>
        </p:nvSpPr>
        <p:spPr>
          <a:xfrm>
            <a:off x="0" y="0"/>
            <a:ext cx="12192000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3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Электротехнические изделия, светотехническое оборудование, системы слабого тока</a:t>
            </a:r>
          </a:p>
        </p:txBody>
      </p:sp>
    </p:spTree>
    <p:extLst>
      <p:ext uri="{BB962C8B-B14F-4D97-AF65-F5344CB8AC3E}">
        <p14:creationId xmlns:p14="http://schemas.microsoft.com/office/powerpoint/2010/main" val="245235890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B4CA063-0C70-BD29-524B-29B69FB6A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58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E0AAE1-4725-4628-754F-5CF9BAB79705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26ADD0-989B-3D86-9E97-E034E4AD36C6}"/>
              </a:ext>
            </a:extLst>
          </p:cNvPr>
          <p:cNvSpPr txBox="1"/>
          <p:nvPr/>
        </p:nvSpPr>
        <p:spPr>
          <a:xfrm>
            <a:off x="0" y="0"/>
            <a:ext cx="12192000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3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Электротехнические изделия, светотехническое оборудование, системы слабого тока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B493BF43-7D64-7BA6-4BFB-27FA12C64367}"/>
              </a:ext>
            </a:extLst>
          </p:cNvPr>
          <p:cNvSpPr txBox="1">
            <a:spLocks/>
          </p:cNvSpPr>
          <p:nvPr/>
        </p:nvSpPr>
        <p:spPr>
          <a:xfrm>
            <a:off x="429639" y="704658"/>
            <a:ext cx="5533416" cy="528201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АО «Исток»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кондитерское оборудование, геофизические двигатели, ВЭУ «ИСТОК», источники энергии на СП, генераторы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6903000041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170100, Тверская область, г. Тверь, ул. Вагжанова, д.21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3"/>
              </a:rPr>
              <a:t>https://istok-tver.ru/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4"/>
              </a:rPr>
              <a:t>istok@inbox.ru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 (4822) 32-36-15; 8 (4822) 34-91-53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ru-RU" dirty="0"/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60DF57FC-9CC3-F0B8-5C13-6CC0CFEDBE02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883919" y="4297083"/>
            <a:ext cx="1939052" cy="1856259"/>
          </a:xfrm>
          <a:prstGeom prst="rect">
            <a:avLst/>
          </a:prstGeom>
          <a:ln w="0">
            <a:noFill/>
          </a:ln>
        </p:spPr>
      </p:pic>
      <p:sp>
        <p:nvSpPr>
          <p:cNvPr id="12" name="Объект 2">
            <a:extLst>
              <a:ext uri="{FF2B5EF4-FFF2-40B4-BE49-F238E27FC236}">
                <a16:creationId xmlns:a16="http://schemas.microsoft.com/office/drawing/2014/main" id="{2BA69923-9F46-E9B6-811D-9CDBE0BA53D2}"/>
              </a:ext>
            </a:extLst>
          </p:cNvPr>
          <p:cNvSpPr txBox="1">
            <a:spLocks/>
          </p:cNvSpPr>
          <p:nvPr/>
        </p:nvSpPr>
        <p:spPr>
          <a:xfrm>
            <a:off x="6228947" y="698682"/>
            <a:ext cx="5115339" cy="50315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ОАО «ЭНЕРГОМАШ»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: производство оборудования для поддержания технологических параметров воздуха в промышленных помещениях, трансформаторы</a:t>
            </a: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6902014500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170039, Тверская Область,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г.о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. Город Тверь, г Тверь,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ул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Паши Савельевой, д. 64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6"/>
              </a:rPr>
              <a:t>http://www.energomash-tver.ru/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7"/>
              </a:rPr>
              <a:t>4822553680@mail.ru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8(4822) 55-36-80, 64-37-50, +7(903)805-37-63</a:t>
            </a: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99FA20A-1622-B278-0459-EB3F7C2339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527" y="4810029"/>
            <a:ext cx="4280536" cy="82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22928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5139762-87B6-AC39-DDE3-34912F71E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59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161BB8-2847-1A9D-B665-7483E6D7C170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DF032F-8F9D-CA26-2EC6-96A70E4D1A1E}"/>
              </a:ext>
            </a:extLst>
          </p:cNvPr>
          <p:cNvSpPr txBox="1"/>
          <p:nvPr/>
        </p:nvSpPr>
        <p:spPr>
          <a:xfrm>
            <a:off x="0" y="0"/>
            <a:ext cx="12192000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3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Электротехнические изделия, светотехническое оборудование, системы слабого тока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E5197BE3-4657-4976-73D6-461D47449801}"/>
              </a:ext>
            </a:extLst>
          </p:cNvPr>
          <p:cNvSpPr txBox="1">
            <a:spLocks/>
          </p:cNvSpPr>
          <p:nvPr/>
        </p:nvSpPr>
        <p:spPr>
          <a:xfrm>
            <a:off x="429639" y="704658"/>
            <a:ext cx="5533416" cy="528201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«АМГ-</a:t>
            </a:r>
            <a:r>
              <a:rPr lang="ru-RU" sz="1800" b="1" spc="-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Электро</a:t>
            </a: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производство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световой продукции и электроустановочных изделий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7807387091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170100, Тверская область, г. Тверь, Старицкое шоссе, д.6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</a:rPr>
              <a:t>https://amg-elektro.com/index.html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</a:rPr>
              <a:t>amg-elektro@mail.ru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8(812)331-46-56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8BB6A8D-FFFC-D6A1-8F93-F8CA55B452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622" y="4503907"/>
            <a:ext cx="3338542" cy="1168490"/>
          </a:xfrm>
          <a:prstGeom prst="rect">
            <a:avLst/>
          </a:prstGeom>
        </p:spPr>
      </p:pic>
      <p:sp>
        <p:nvSpPr>
          <p:cNvPr id="12" name="Объект 2">
            <a:extLst>
              <a:ext uri="{FF2B5EF4-FFF2-40B4-BE49-F238E27FC236}">
                <a16:creationId xmlns:a16="http://schemas.microsoft.com/office/drawing/2014/main" id="{615B30DB-DE3B-C3C6-E209-5FAAB3E8A101}"/>
              </a:ext>
            </a:extLst>
          </p:cNvPr>
          <p:cNvSpPr txBox="1">
            <a:spLocks/>
          </p:cNvSpPr>
          <p:nvPr/>
        </p:nvSpPr>
        <p:spPr>
          <a:xfrm>
            <a:off x="6228947" y="704658"/>
            <a:ext cx="5533416" cy="528201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АО «КЗЭ»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производство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низковольтной аппаратуры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6909002060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171640, Тверская обл., г. Кашин, ул. Анатолия Луначарского, д. 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4"/>
              </a:rPr>
              <a:t>https://kzeap.ru/index.php</a:t>
            </a:r>
            <a:endParaRPr lang="ru-RU" sz="1800" u="sng" spc="-1" dirty="0">
              <a:solidFill>
                <a:srgbClr val="0563C1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5"/>
              </a:rPr>
              <a:t>pusk@kzeap.ru</a:t>
            </a:r>
            <a:endParaRPr lang="ru-RU" sz="1800" u="sng" spc="-1" dirty="0">
              <a:solidFill>
                <a:srgbClr val="0563C1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 (48234) 2-14-75</a:t>
            </a:r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FFCD2D8-6BA9-145E-A477-4C784E5B67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560" y="4394245"/>
            <a:ext cx="1387814" cy="138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633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ABE6AE1-166C-1594-4DAD-FB9C6B883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6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820EAD-A85E-2345-0BC8-B938A8F2D5F8}"/>
              </a:ext>
            </a:extLst>
          </p:cNvPr>
          <p:cNvSpPr txBox="1"/>
          <p:nvPr/>
        </p:nvSpPr>
        <p:spPr>
          <a:xfrm>
            <a:off x="0" y="109179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Изделия ЖБИ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0DE957-A173-3A68-DEEE-67C1EC65280F}"/>
              </a:ext>
            </a:extLst>
          </p:cNvPr>
          <p:cNvSpPr txBox="1"/>
          <p:nvPr/>
        </p:nvSpPr>
        <p:spPr>
          <a:xfrm>
            <a:off x="-868680" y="6202468"/>
            <a:ext cx="6217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24EDB90A-E406-6B4D-9C2A-A060C91A4B72}"/>
              </a:ext>
            </a:extLst>
          </p:cNvPr>
          <p:cNvSpPr txBox="1">
            <a:spLocks/>
          </p:cNvSpPr>
          <p:nvPr/>
        </p:nvSpPr>
        <p:spPr>
          <a:xfrm>
            <a:off x="707011" y="978835"/>
            <a:ext cx="5301896" cy="545254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ООО «</a:t>
            </a:r>
            <a:r>
              <a:rPr lang="ru-RU" sz="1800" b="1" spc="-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Бетогор</a:t>
            </a:r>
            <a:r>
              <a:rPr lang="ru-RU" sz="1800" b="1" spc="-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СК»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b="1" spc="-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endParaRPr lang="ru-RU" sz="1800" u="sng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Щебень, товарный бетон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6949114210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Тверская область, </a:t>
            </a:r>
            <a:r>
              <a:rPr lang="ru-RU" sz="1800" dirty="0">
                <a:solidFill>
                  <a:srgbClr val="1B2A39"/>
                </a:solidFill>
                <a:latin typeface="Calibri" panose="020F0502020204030204" pitchFamily="34" charset="0"/>
                <a:ea typeface="Jost" pitchFamily="2" charset="-52"/>
              </a:rPr>
              <a:t>г. Тверь, д. </a:t>
            </a:r>
            <a:r>
              <a:rPr lang="ru-RU" sz="1800" dirty="0" err="1">
                <a:solidFill>
                  <a:srgbClr val="1B2A39"/>
                </a:solidFill>
                <a:latin typeface="Calibri" panose="020F0502020204030204" pitchFamily="34" charset="0"/>
                <a:ea typeface="Jost" pitchFamily="2" charset="-52"/>
              </a:rPr>
              <a:t>Боровлево</a:t>
            </a:r>
            <a:r>
              <a:rPr lang="ru-RU" sz="1800" dirty="0">
                <a:solidFill>
                  <a:srgbClr val="1B2A39"/>
                </a:solidFill>
                <a:latin typeface="Calibri" panose="020F0502020204030204" pitchFamily="34" charset="0"/>
                <a:ea typeface="Jost" pitchFamily="2" charset="-52"/>
              </a:rPr>
              <a:t>, </a:t>
            </a:r>
            <a:r>
              <a:rPr lang="ru-RU" sz="1800" dirty="0" err="1">
                <a:solidFill>
                  <a:srgbClr val="1B2A39"/>
                </a:solidFill>
                <a:latin typeface="Calibri" panose="020F0502020204030204" pitchFamily="34" charset="0"/>
                <a:ea typeface="Jost" pitchFamily="2" charset="-52"/>
              </a:rPr>
              <a:t>зд</a:t>
            </a:r>
            <a:r>
              <a:rPr lang="ru-RU" sz="1800" dirty="0">
                <a:solidFill>
                  <a:srgbClr val="1B2A39"/>
                </a:solidFill>
                <a:latin typeface="Calibri" panose="020F0502020204030204" pitchFamily="34" charset="0"/>
                <a:ea typeface="Jost" pitchFamily="2" charset="-52"/>
              </a:rPr>
              <a:t>. 16 </a:t>
            </a:r>
            <a:br>
              <a:rPr lang="ru-RU" sz="1800" dirty="0">
                <a:solidFill>
                  <a:srgbClr val="1B2A39"/>
                </a:solidFill>
                <a:latin typeface="Calibri" panose="020F0502020204030204" pitchFamily="34" charset="0"/>
                <a:ea typeface="Jost" pitchFamily="2" charset="-52"/>
              </a:rPr>
            </a:b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https://betogor.ru/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4"/>
              </a:rPr>
              <a:t>info@betogor.ru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</a:t>
            </a:r>
            <a:r>
              <a:rPr lang="ru-RU" sz="1800" dirty="0">
                <a:solidFill>
                  <a:srgbClr val="1B2A39"/>
                </a:solidFill>
                <a:latin typeface="Calibri" panose="020F0502020204030204" pitchFamily="34" charset="0"/>
                <a:ea typeface="Jost" pitchFamily="2" charset="-52"/>
              </a:rPr>
              <a:t> 8 (4822) 302—333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C53766-48BB-2A41-18BA-E419335DF3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582" y="4700959"/>
            <a:ext cx="2981558" cy="975276"/>
          </a:xfrm>
          <a:prstGeom prst="rect">
            <a:avLst/>
          </a:prstGeom>
        </p:spPr>
      </p:pic>
      <p:sp>
        <p:nvSpPr>
          <p:cNvPr id="7" name="Объект 3">
            <a:extLst>
              <a:ext uri="{FF2B5EF4-FFF2-40B4-BE49-F238E27FC236}">
                <a16:creationId xmlns:a16="http://schemas.microsoft.com/office/drawing/2014/main" id="{9BB09E9D-920F-A781-BE82-EFF2AB050652}"/>
              </a:ext>
            </a:extLst>
          </p:cNvPr>
          <p:cNvSpPr txBox="1">
            <a:spLocks/>
          </p:cNvSpPr>
          <p:nvPr/>
        </p:nvSpPr>
        <p:spPr>
          <a:xfrm>
            <a:off x="6427165" y="975404"/>
            <a:ext cx="5181600" cy="52270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50000"/>
                  </a:schemeClr>
                </a:solidFill>
                <a:ea typeface="Jost" pitchFamily="2" charset="-52"/>
                <a:cs typeface="Times New Roman" panose="02020603050405020304" pitchFamily="18" charset="0"/>
              </a:rPr>
              <a:t>ООО «</a:t>
            </a:r>
            <a:r>
              <a:rPr lang="ru-RU" sz="1800" b="1" spc="-1" dirty="0" err="1">
                <a:solidFill>
                  <a:schemeClr val="accent1">
                    <a:lumMod val="50000"/>
                  </a:schemeClr>
                </a:solidFill>
                <a:ea typeface="Jost" pitchFamily="2" charset="-52"/>
                <a:cs typeface="Times New Roman" panose="02020603050405020304" pitchFamily="18" charset="0"/>
              </a:rPr>
              <a:t>Раслово</a:t>
            </a:r>
            <a:r>
              <a:rPr lang="ru-RU" sz="1800" b="1" spc="-1" dirty="0">
                <a:solidFill>
                  <a:schemeClr val="accent1">
                    <a:lumMod val="50000"/>
                  </a:schemeClr>
                </a:solidFill>
                <a:ea typeface="Jost" pitchFamily="2" charset="-52"/>
                <a:cs typeface="Times New Roman" panose="02020603050405020304" pitchFamily="18" charset="0"/>
              </a:rPr>
              <a:t>-Бетон»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ea typeface="Jost" pitchFamily="2" charset="-52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endParaRPr lang="ru-RU" sz="1800" spc="-1" dirty="0">
              <a:solidFill>
                <a:srgbClr val="000000"/>
              </a:solidFill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Товарный бетон, сухие бетонные смеси, щебень, песок, гравий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ИНН:6950196909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Адрес: 170024, Тверская область, г. Тверь, пр-т Николая </a:t>
            </a:r>
            <a:r>
              <a:rPr lang="ru-RU" sz="1800" spc="-1" dirty="0" err="1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Корыткова</a:t>
            </a: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, д. 3б, ком. 900, </a:t>
            </a:r>
            <a:r>
              <a:rPr lang="ru-RU" sz="1800" dirty="0">
                <a:solidFill>
                  <a:srgbClr val="000000"/>
                </a:solidFill>
                <a:ea typeface="Jost" pitchFamily="2" charset="-52"/>
              </a:rPr>
              <a:t>Промышленный парк "</a:t>
            </a:r>
            <a:r>
              <a:rPr lang="ru-RU" sz="1800" dirty="0" err="1">
                <a:solidFill>
                  <a:srgbClr val="000000"/>
                </a:solidFill>
                <a:ea typeface="Jost" pitchFamily="2" charset="-52"/>
              </a:rPr>
              <a:t>Раслово</a:t>
            </a:r>
            <a:r>
              <a:rPr lang="ru-RU" sz="1800" dirty="0">
                <a:solidFill>
                  <a:srgbClr val="000000"/>
                </a:solidFill>
                <a:ea typeface="Jost" pitchFamily="2" charset="-52"/>
              </a:rPr>
              <a:t>"</a:t>
            </a:r>
            <a:endParaRPr lang="ru-RU" sz="1800" spc="-1" dirty="0">
              <a:solidFill>
                <a:srgbClr val="000000"/>
              </a:solidFill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  <a:hlinkClick r:id="rId6"/>
              </a:rPr>
              <a:t>https://raslovo-beton.ru/</a:t>
            </a: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Эл. почта:</a:t>
            </a:r>
            <a:r>
              <a:rPr lang="en-US" sz="1800" dirty="0">
                <a:solidFill>
                  <a:srgbClr val="000000"/>
                </a:solidFill>
                <a:ea typeface="Jost" pitchFamily="2" charset="-52"/>
              </a:rPr>
              <a:t> </a:t>
            </a:r>
            <a:r>
              <a:rPr lang="en-US" sz="1800" dirty="0">
                <a:solidFill>
                  <a:srgbClr val="000000"/>
                </a:solidFill>
                <a:ea typeface="Jost" pitchFamily="2" charset="-52"/>
                <a:hlinkClick r:id="rId7"/>
              </a:rPr>
              <a:t>raslovo-beton@yandex.ru</a:t>
            </a:r>
            <a:r>
              <a:rPr lang="ru-RU" sz="1800" dirty="0">
                <a:solidFill>
                  <a:srgbClr val="000000"/>
                </a:solidFill>
                <a:ea typeface="Jost" pitchFamily="2" charset="-52"/>
              </a:rPr>
              <a:t> </a:t>
            </a:r>
            <a:endParaRPr lang="ru-RU" sz="1800" spc="-1" dirty="0">
              <a:solidFill>
                <a:srgbClr val="000000"/>
              </a:solidFill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Телефоны (приемная):</a:t>
            </a:r>
            <a:r>
              <a:rPr lang="ru-RU" sz="1200" dirty="0">
                <a:solidFill>
                  <a:srgbClr val="000000"/>
                </a:solidFill>
              </a:rPr>
              <a:t> </a:t>
            </a:r>
            <a:r>
              <a:rPr lang="ru-RU" sz="1800" dirty="0">
                <a:solidFill>
                  <a:srgbClr val="000000"/>
                </a:solidFill>
                <a:ea typeface="Jost" pitchFamily="2" charset="-52"/>
              </a:rPr>
              <a:t>8-910-010-00-55</a:t>
            </a:r>
            <a:endParaRPr lang="ru-RU" sz="1800" spc="-1" dirty="0">
              <a:solidFill>
                <a:srgbClr val="000000"/>
              </a:solidFill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B506D5D-D1DD-B182-D442-C7F6C3D8EA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981" y="4838320"/>
            <a:ext cx="1295238" cy="12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01357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25B9794-C4EC-0FCF-2202-2CA182364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60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C2C4E6-A222-035A-3B74-E0D99F674282}"/>
              </a:ext>
            </a:extLst>
          </p:cNvPr>
          <p:cNvSpPr txBox="1"/>
          <p:nvPr/>
        </p:nvSpPr>
        <p:spPr>
          <a:xfrm>
            <a:off x="0" y="4450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Системы отопления, вентиляции и кондиционирования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F43478-2153-1852-FE9F-2129DE9DEF79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04CFE84D-F113-5ADA-612D-A376C0E0D524}"/>
              </a:ext>
            </a:extLst>
          </p:cNvPr>
          <p:cNvSpPr txBox="1">
            <a:spLocks/>
          </p:cNvSpPr>
          <p:nvPr/>
        </p:nvSpPr>
        <p:spPr>
          <a:xfrm>
            <a:off x="597229" y="893199"/>
            <a:ext cx="4424464" cy="489301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ООО «КЗТО «РАДИАТОР»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Производимая продукция: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производство бытовых неэлектрических приборов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6910010481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171502, Тверская обл., г. Кимры, ул. Орджоникидзе, д.83а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3"/>
              </a:rPr>
              <a:t>https://kztoradiator.ru/</a:t>
            </a:r>
            <a:endParaRPr lang="ru-RU" sz="1800" u="sng" spc="-1" dirty="0">
              <a:solidFill>
                <a:srgbClr val="0563C1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</a:t>
            </a:r>
            <a:r>
              <a:rPr lang="en-US" sz="1800" dirty="0">
                <a:solidFill>
                  <a:srgbClr val="D82E67"/>
                </a:solidFill>
                <a:latin typeface="Calibri" panose="020F0502020204030204" pitchFamily="34" charset="0"/>
                <a:ea typeface="Jost" pitchFamily="2" charset="-52"/>
                <a:hlinkClick r:id="rId4"/>
              </a:rPr>
              <a:t> sales@kztoradiator.ru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+7 (495) 120-17-66</a:t>
            </a: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83A9A68-6653-3827-C85E-980A951FC0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589" y="4773606"/>
            <a:ext cx="1646107" cy="1197543"/>
          </a:xfrm>
          <a:prstGeom prst="rect">
            <a:avLst/>
          </a:prstGeom>
        </p:spPr>
      </p:pic>
      <p:sp>
        <p:nvSpPr>
          <p:cNvPr id="11" name="Прямоугольник 11">
            <a:extLst>
              <a:ext uri="{FF2B5EF4-FFF2-40B4-BE49-F238E27FC236}">
                <a16:creationId xmlns:a16="http://schemas.microsoft.com/office/drawing/2014/main" id="{3E32D255-77AD-7B3F-D434-5A43724608FD}"/>
              </a:ext>
            </a:extLst>
          </p:cNvPr>
          <p:cNvSpPr/>
          <p:nvPr/>
        </p:nvSpPr>
        <p:spPr>
          <a:xfrm>
            <a:off x="6096000" y="893199"/>
            <a:ext cx="5270628" cy="54390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</a:t>
            </a:r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 «</a:t>
            </a:r>
            <a:r>
              <a:rPr lang="ru-RU" b="1" i="0" dirty="0">
                <a:solidFill>
                  <a:schemeClr val="accent1">
                    <a:lumMod val="75000"/>
                  </a:schemeClr>
                </a:solidFill>
                <a:effectLst/>
                <a:highlight>
                  <a:srgbClr val="FFFFFF"/>
                </a:highlight>
                <a:latin typeface="YS Text"/>
              </a:rPr>
              <a:t>ЛАИН ТЕХНОЛОГИИ</a:t>
            </a:r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»</a:t>
            </a:r>
          </a:p>
          <a:p>
            <a:endParaRPr lang="ru-RU" sz="1800" b="0" strike="noStrike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</a:pPr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Производимая продукция: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производство промышленных котельных и оборудования к ним</a:t>
            </a:r>
          </a:p>
          <a:p>
            <a:pPr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</a:pPr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7715866954</a:t>
            </a: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Тверь, ул. Малые Перемерки, 18Б</a:t>
            </a: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6"/>
              </a:rPr>
              <a:t>https://genum.pro/</a:t>
            </a:r>
            <a:endParaRPr lang="ru-RU" sz="1800" b="0" u="sng" strike="noStrike" spc="-1" dirty="0">
              <a:solidFill>
                <a:srgbClr val="0563C1"/>
              </a:solidFill>
              <a:uFillTx/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7"/>
              </a:rPr>
              <a:t>info@genum.pro</a:t>
            </a:r>
            <a:endParaRPr lang="ru-RU" sz="1800" b="0" u="sng" strike="noStrike" spc="-1" dirty="0">
              <a:solidFill>
                <a:srgbClr val="0563C1"/>
              </a:solidFill>
              <a:uFillTx/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ru-RU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8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495 620-59-37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99FF97C-8F15-A31C-5134-D85F70D981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096000" y="4837046"/>
            <a:ext cx="4872240" cy="114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55534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F2D8BAC-BC13-8AB7-0509-9B3CFBA1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61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EF9502-4DC5-A128-2B9E-ACFE0B426872}"/>
              </a:ext>
            </a:extLst>
          </p:cNvPr>
          <p:cNvSpPr txBox="1"/>
          <p:nvPr/>
        </p:nvSpPr>
        <p:spPr>
          <a:xfrm>
            <a:off x="0" y="4450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Системы отопления, вентиляции и кондиционирования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061358-91B7-8160-FD33-A62AF06F7D30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07D52CC3-A184-F36A-2EBB-1EDEA26D53C1}"/>
              </a:ext>
            </a:extLst>
          </p:cNvPr>
          <p:cNvSpPr txBox="1">
            <a:spLocks/>
          </p:cNvSpPr>
          <p:nvPr/>
        </p:nvSpPr>
        <p:spPr>
          <a:xfrm>
            <a:off x="642025" y="1002286"/>
            <a:ext cx="5061716" cy="494826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НПП «ЗЕВС»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вентиляционное, холодильное, отопительное оборудование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7704302547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171505, Тверская область, г. Кимры, ул. 50 лет ВЛКСМ, дом № 11</a:t>
            </a: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https://www.nppzeus.ru/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dirty="0">
                <a:solidFill>
                  <a:srgbClr val="0000CB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4"/>
              </a:rPr>
              <a:t>info@nppzeus.ru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8 (495) 215-54-05</a:t>
            </a: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01BA80E-6243-5B05-2C05-6C2FDF9BB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679" y="4833913"/>
            <a:ext cx="3261610" cy="111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2438ECB6-A145-DF39-247B-D3299963DC1C}"/>
              </a:ext>
            </a:extLst>
          </p:cNvPr>
          <p:cNvSpPr txBox="1">
            <a:spLocks/>
          </p:cNvSpPr>
          <p:nvPr/>
        </p:nvSpPr>
        <p:spPr>
          <a:xfrm>
            <a:off x="6488261" y="1002286"/>
            <a:ext cx="5135217" cy="48443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ООО «ВЕГА»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Производимая продукция: 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Производство промышленного холодильного и вентиляционного оборудования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6950223550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170025, Тверская обл., г. Тверь, ул. Бочкина, д. 18, офис 3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hlinkClick r:id="rId6"/>
              </a:rPr>
              <a:t>https://vega-air.com/</a:t>
            </a:r>
            <a:endParaRPr lang="en-US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hlinkClick r:id="rId7"/>
              </a:rPr>
              <a:t>info@vega-air.com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 (800) 600-54-69</a:t>
            </a:r>
            <a:endParaRPr lang="ru-RU" sz="18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6E879B9-E1E6-BAF0-63CA-6BD2E7CB8D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38186" y="4489145"/>
            <a:ext cx="1960320" cy="155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6462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7A82AE-919F-69D0-F75C-AE391120A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62</a:t>
            </a:fld>
            <a:endParaRPr lang="ru-RU"/>
          </a:p>
        </p:txBody>
      </p:sp>
      <p:sp>
        <p:nvSpPr>
          <p:cNvPr id="3" name="Прямоугольник 11">
            <a:extLst>
              <a:ext uri="{FF2B5EF4-FFF2-40B4-BE49-F238E27FC236}">
                <a16:creationId xmlns:a16="http://schemas.microsoft.com/office/drawing/2014/main" id="{6294C69B-DAAC-7E84-1BC8-1DB8F38CBBC8}"/>
              </a:ext>
            </a:extLst>
          </p:cNvPr>
          <p:cNvSpPr/>
          <p:nvPr/>
        </p:nvSpPr>
        <p:spPr>
          <a:xfrm>
            <a:off x="457200" y="1001949"/>
            <a:ext cx="5486400" cy="50194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b="1" strike="noStrike" spc="-1" dirty="0">
                <a:solidFill>
                  <a:schemeClr val="accent1">
                    <a:lumMod val="75000"/>
                  </a:schemeClr>
                </a:solidFill>
                <a:latin typeface="Jost" pitchFamily="2" charset="-52"/>
                <a:ea typeface="Jost" pitchFamily="2" charset="-52"/>
              </a:rPr>
              <a:t>ООО </a:t>
            </a:r>
            <a:r>
              <a:rPr lang="ru-RU" b="1" spc="-1" dirty="0">
                <a:solidFill>
                  <a:schemeClr val="accent1">
                    <a:lumMod val="75000"/>
                  </a:schemeClr>
                </a:solidFill>
                <a:latin typeface="Jost" pitchFamily="2" charset="-52"/>
                <a:ea typeface="Jost" pitchFamily="2" charset="-52"/>
              </a:rPr>
              <a:t>«</a:t>
            </a:r>
            <a:r>
              <a:rPr lang="ru-RU" b="1" strike="noStrike" spc="-1" dirty="0">
                <a:solidFill>
                  <a:schemeClr val="accent1">
                    <a:lumMod val="75000"/>
                  </a:schemeClr>
                </a:solidFill>
                <a:latin typeface="Jost" pitchFamily="2" charset="-52"/>
                <a:ea typeface="Jost" pitchFamily="2" charset="-52"/>
              </a:rPr>
              <a:t>МФ РУС»</a:t>
            </a:r>
          </a:p>
          <a:p>
            <a:endParaRPr lang="ru-RU" b="1" strike="noStrike" spc="-1" dirty="0">
              <a:solidFill>
                <a:schemeClr val="accent1">
                  <a:lumMod val="75000"/>
                </a:schemeClr>
              </a:solidFill>
              <a:latin typeface="Jost" pitchFamily="2" charset="-52"/>
              <a:ea typeface="Jost" pitchFamily="2" charset="-52"/>
            </a:endParaRPr>
          </a:p>
          <a:p>
            <a:r>
              <a:rPr lang="ru-RU" b="1" u="sng" strike="noStrike" spc="-1" dirty="0">
                <a:uFillTx/>
                <a:latin typeface="Jost" pitchFamily="2" charset="-52"/>
                <a:ea typeface="Jost" pitchFamily="2" charset="-52"/>
              </a:rPr>
              <a:t>Производимая продукция:</a:t>
            </a:r>
            <a:r>
              <a:rPr lang="ru-RU" b="1" strike="noStrike" spc="-1" dirty="0">
                <a:latin typeface="Jost" pitchFamily="2" charset="-52"/>
                <a:ea typeface="Jost" pitchFamily="2" charset="-52"/>
              </a:rPr>
              <a:t> </a:t>
            </a:r>
            <a:r>
              <a:rPr lang="ru-RU" strike="noStrike" spc="-1" dirty="0">
                <a:latin typeface="Jost" pitchFamily="2" charset="-52"/>
                <a:ea typeface="Jost" pitchFamily="2" charset="-52"/>
              </a:rPr>
              <a:t>производство твер</a:t>
            </a:r>
            <a:r>
              <a:rPr lang="ru-RU" spc="-1" dirty="0">
                <a:latin typeface="Jost" pitchFamily="2" charset="-52"/>
                <a:ea typeface="Jost" pitchFamily="2" charset="-52"/>
              </a:rPr>
              <a:t>дотопливных котлов и радиаторов</a:t>
            </a:r>
            <a:endParaRPr lang="ru-RU" b="0" i="0" dirty="0">
              <a:effectLst/>
              <a:latin typeface="Jost" pitchFamily="2" charset="-52"/>
              <a:ea typeface="Jost" pitchFamily="2" charset="-52"/>
            </a:endParaRPr>
          </a:p>
          <a:p>
            <a:endParaRPr lang="ru-RU" b="0" i="0" dirty="0">
              <a:effectLst/>
              <a:latin typeface="Jost" pitchFamily="2" charset="-52"/>
              <a:ea typeface="Jost" pitchFamily="2" charset="-52"/>
            </a:endParaRPr>
          </a:p>
          <a:p>
            <a:r>
              <a:rPr lang="ru-RU" b="1" u="sng" strike="noStrike" spc="-1" dirty="0">
                <a:uFillTx/>
                <a:latin typeface="Jost" pitchFamily="2" charset="-52"/>
                <a:ea typeface="Jost" pitchFamily="2" charset="-52"/>
              </a:rPr>
              <a:t>Карточка предприятия:</a:t>
            </a:r>
            <a:endParaRPr lang="ru-RU" b="0" strike="noStrike" spc="-1" dirty="0">
              <a:latin typeface="Jost" pitchFamily="2" charset="-52"/>
              <a:ea typeface="Jost" pitchFamily="2" charset="-52"/>
            </a:endParaRP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ИНН:</a:t>
            </a:r>
            <a:r>
              <a:rPr lang="ru-RU" dirty="0">
                <a:latin typeface="Jost" pitchFamily="2" charset="-52"/>
                <a:ea typeface="Jost" pitchFamily="2" charset="-52"/>
              </a:rPr>
              <a:t> </a:t>
            </a:r>
            <a:r>
              <a:rPr lang="ru-RU" b="0" i="0" dirty="0">
                <a:effectLst/>
                <a:latin typeface="Jost" pitchFamily="2" charset="-52"/>
                <a:ea typeface="Jost" pitchFamily="2" charset="-52"/>
              </a:rPr>
              <a:t>6915014715</a:t>
            </a:r>
            <a:endParaRPr lang="ru-RU" b="0" strike="noStrike" spc="-1" dirty="0">
              <a:latin typeface="Jost" pitchFamily="2" charset="-52"/>
              <a:ea typeface="Jost" pitchFamily="2" charset="-52"/>
            </a:endParaRP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Адрес: </a:t>
            </a:r>
            <a:r>
              <a:rPr lang="ru-RU" b="0" i="0" dirty="0">
                <a:effectLst/>
                <a:latin typeface="Jost" pitchFamily="2" charset="-52"/>
                <a:ea typeface="Jost" pitchFamily="2" charset="-52"/>
              </a:rPr>
              <a:t>172001, Тверская область, город Торжок, ул. </a:t>
            </a:r>
            <a:r>
              <a:rPr lang="ru-RU" b="0" i="0" dirty="0" err="1">
                <a:effectLst/>
                <a:latin typeface="Jost" pitchFamily="2" charset="-52"/>
                <a:ea typeface="Jost" pitchFamily="2" charset="-52"/>
              </a:rPr>
              <a:t>М.Горького</a:t>
            </a:r>
            <a:r>
              <a:rPr lang="ru-RU" b="0" i="0" dirty="0">
                <a:effectLst/>
                <a:latin typeface="Jost" pitchFamily="2" charset="-52"/>
                <a:ea typeface="Jost" pitchFamily="2" charset="-52"/>
              </a:rPr>
              <a:t>, д.57</a:t>
            </a: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Сайт: </a:t>
            </a:r>
            <a:r>
              <a:rPr lang="en-US" dirty="0">
                <a:latin typeface="Jost" pitchFamily="2" charset="-52"/>
                <a:ea typeface="Jost" pitchFamily="2" charset="-52"/>
                <a:hlinkClick r:id="rId2"/>
              </a:rPr>
              <a:t>https://metalfach.com.ru/</a:t>
            </a:r>
            <a:endParaRPr lang="ru-RU" dirty="0">
              <a:latin typeface="Jost" pitchFamily="2" charset="-52"/>
              <a:ea typeface="Jost" pitchFamily="2" charset="-52"/>
            </a:endParaRP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Эл. почта: </a:t>
            </a:r>
            <a:r>
              <a:rPr lang="en-US" b="0" strike="noStrike" spc="-1" dirty="0">
                <a:latin typeface="Jost" pitchFamily="2" charset="-52"/>
                <a:ea typeface="Jost" pitchFamily="2" charset="-52"/>
                <a:hlinkClick r:id="rId3"/>
              </a:rPr>
              <a:t>info@metalfach.com.ru</a:t>
            </a:r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 </a:t>
            </a: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Телефоны (приемная):</a:t>
            </a:r>
            <a:r>
              <a:rPr lang="ru-RU" dirty="0">
                <a:latin typeface="Jost" pitchFamily="2" charset="-52"/>
                <a:ea typeface="Jost" pitchFamily="2" charset="-52"/>
              </a:rPr>
              <a:t> 8 (800) 100-20-43</a:t>
            </a:r>
            <a:endParaRPr lang="ru-RU" b="0" strike="noStrike" spc="-1" dirty="0">
              <a:latin typeface="Jost" pitchFamily="2" charset="-52"/>
              <a:ea typeface="Jost" pitchFamily="2" charset="-52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11EDAC2-C467-A10A-9CA9-4F0B7AA267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029527"/>
            <a:ext cx="4747182" cy="9186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1437A1-B8FE-7A0C-DE3F-4D939E432563}"/>
              </a:ext>
            </a:extLst>
          </p:cNvPr>
          <p:cNvSpPr txBox="1"/>
          <p:nvPr/>
        </p:nvSpPr>
        <p:spPr>
          <a:xfrm>
            <a:off x="0" y="4450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Системы отопления, вентиляции и кондиционирования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E07E19-0FF4-C9D3-2D03-BE045842BB19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5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AB114FE3-86F8-A037-61EF-05C6FEADD295}"/>
              </a:ext>
            </a:extLst>
          </p:cNvPr>
          <p:cNvSpPr txBox="1">
            <a:spLocks/>
          </p:cNvSpPr>
          <p:nvPr/>
        </p:nvSpPr>
        <p:spPr>
          <a:xfrm>
            <a:off x="6248402" y="1001949"/>
            <a:ext cx="5135217" cy="48443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ООО «Металлоизделия»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Производимая продукция: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Производство полотенцесушителей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6910011372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171507, Тверская обл., г. Кимры, ул. Ленина, д. 111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hlinkClick r:id="rId6"/>
              </a:rPr>
              <a:t>https://www.metall-store.ru/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hlinkClick r:id="rId7"/>
              </a:rPr>
              <a:t>info@metall-store.ru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 (499) 112-41-42</a:t>
            </a:r>
            <a:endParaRPr lang="ru-RU" sz="18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E040140-172E-31D4-A537-DC0F983D5F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517" y="4967915"/>
            <a:ext cx="3332820" cy="980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79248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D55BC6B-3A0B-EB12-ECC1-8AC92B74A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63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C33CBC-F662-8009-6CCA-D69FCFD0215A}"/>
              </a:ext>
            </a:extLst>
          </p:cNvPr>
          <p:cNvSpPr txBox="1"/>
          <p:nvPr/>
        </p:nvSpPr>
        <p:spPr>
          <a:xfrm>
            <a:off x="0" y="4450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Системы отопления, вентиляции и кондиционирования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A7A7DF-4D5B-9392-1CC7-B722DCCF5C39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Прямоугольник 11">
            <a:extLst>
              <a:ext uri="{FF2B5EF4-FFF2-40B4-BE49-F238E27FC236}">
                <a16:creationId xmlns:a16="http://schemas.microsoft.com/office/drawing/2014/main" id="{15C8DC96-AB7E-D67A-D83F-1D90CCE17150}"/>
              </a:ext>
            </a:extLst>
          </p:cNvPr>
          <p:cNvSpPr/>
          <p:nvPr/>
        </p:nvSpPr>
        <p:spPr>
          <a:xfrm>
            <a:off x="457200" y="1001949"/>
            <a:ext cx="5486400" cy="50194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b="1" strike="noStrike" spc="-1" dirty="0">
                <a:solidFill>
                  <a:schemeClr val="accent1">
                    <a:lumMod val="75000"/>
                  </a:schemeClr>
                </a:solidFill>
                <a:latin typeface="Jost" pitchFamily="2" charset="-52"/>
                <a:ea typeface="Jost" pitchFamily="2" charset="-52"/>
              </a:rPr>
              <a:t>ООО «</a:t>
            </a:r>
            <a:r>
              <a:rPr lang="ru-RU" b="1" strike="noStrike" spc="-1" dirty="0" err="1">
                <a:solidFill>
                  <a:schemeClr val="accent1">
                    <a:lumMod val="75000"/>
                  </a:schemeClr>
                </a:solidFill>
                <a:latin typeface="Jost" pitchFamily="2" charset="-52"/>
                <a:ea typeface="Jost" pitchFamily="2" charset="-52"/>
              </a:rPr>
              <a:t>Шидель</a:t>
            </a:r>
            <a:r>
              <a:rPr lang="ru-RU" b="1" strike="noStrike" spc="-1" dirty="0">
                <a:solidFill>
                  <a:schemeClr val="accent1">
                    <a:lumMod val="75000"/>
                  </a:schemeClr>
                </a:solidFill>
                <a:latin typeface="Jost" pitchFamily="2" charset="-52"/>
                <a:ea typeface="Jost" pitchFamily="2" charset="-52"/>
              </a:rPr>
              <a:t>»</a:t>
            </a:r>
          </a:p>
          <a:p>
            <a:endParaRPr lang="ru-RU" b="1" strike="noStrike" spc="-1" dirty="0">
              <a:solidFill>
                <a:schemeClr val="accent1">
                  <a:lumMod val="75000"/>
                </a:schemeClr>
              </a:solidFill>
              <a:latin typeface="Jost" pitchFamily="2" charset="-52"/>
              <a:ea typeface="Jost" pitchFamily="2" charset="-52"/>
            </a:endParaRPr>
          </a:p>
          <a:p>
            <a:r>
              <a:rPr lang="ru-RU" b="1" u="sng" strike="noStrike" spc="-1" dirty="0">
                <a:uFillTx/>
                <a:latin typeface="Jost" pitchFamily="2" charset="-52"/>
                <a:ea typeface="Jost" pitchFamily="2" charset="-52"/>
              </a:rPr>
              <a:t>Производимая продукция:</a:t>
            </a:r>
            <a:r>
              <a:rPr lang="ru-RU" b="1" strike="noStrike" spc="-1" dirty="0">
                <a:latin typeface="Jost" pitchFamily="2" charset="-52"/>
                <a:ea typeface="Jost" pitchFamily="2" charset="-52"/>
              </a:rPr>
              <a:t> </a:t>
            </a:r>
            <a:r>
              <a:rPr lang="ru-RU" strike="noStrike" spc="-1" dirty="0">
                <a:latin typeface="Jost" pitchFamily="2" charset="-52"/>
                <a:ea typeface="Jost" pitchFamily="2" charset="-52"/>
              </a:rPr>
              <a:t>производство вентиляционных систем, дымоходов для котлов из бетона и металла</a:t>
            </a:r>
            <a:endParaRPr lang="ru-RU" b="0" i="0" dirty="0">
              <a:effectLst/>
              <a:latin typeface="Jost" pitchFamily="2" charset="-52"/>
              <a:ea typeface="Jost" pitchFamily="2" charset="-52"/>
            </a:endParaRPr>
          </a:p>
          <a:p>
            <a:endParaRPr lang="ru-RU" b="0" i="0" dirty="0">
              <a:effectLst/>
              <a:latin typeface="Jost" pitchFamily="2" charset="-52"/>
              <a:ea typeface="Jost" pitchFamily="2" charset="-52"/>
            </a:endParaRPr>
          </a:p>
          <a:p>
            <a:r>
              <a:rPr lang="ru-RU" b="1" u="sng" strike="noStrike" spc="-1" dirty="0">
                <a:uFillTx/>
                <a:latin typeface="Jost" pitchFamily="2" charset="-52"/>
                <a:ea typeface="Jost" pitchFamily="2" charset="-52"/>
              </a:rPr>
              <a:t>Карточка предприятия:</a:t>
            </a:r>
            <a:endParaRPr lang="ru-RU" b="0" strike="noStrike" spc="-1" dirty="0">
              <a:latin typeface="Jost" pitchFamily="2" charset="-52"/>
              <a:ea typeface="Jost" pitchFamily="2" charset="-52"/>
            </a:endParaRP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ИНН:</a:t>
            </a:r>
            <a:r>
              <a:rPr lang="ru-RU" dirty="0">
                <a:latin typeface="Jost" pitchFamily="2" charset="-52"/>
                <a:ea typeface="Jost" pitchFamily="2" charset="-52"/>
              </a:rPr>
              <a:t> </a:t>
            </a:r>
            <a:r>
              <a:rPr lang="ru-RU" b="0" i="0" dirty="0">
                <a:effectLst/>
                <a:latin typeface="Jost" pitchFamily="2" charset="-52"/>
                <a:ea typeface="Jost" pitchFamily="2" charset="-52"/>
              </a:rPr>
              <a:t>7702520268</a:t>
            </a: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Адрес: </a:t>
            </a:r>
            <a:r>
              <a:rPr lang="ru-RU" dirty="0">
                <a:highlight>
                  <a:srgbClr val="FFFFFF"/>
                </a:highlight>
                <a:latin typeface="Inter"/>
              </a:rPr>
              <a:t>172007, 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Inter"/>
              </a:rPr>
              <a:t>Тверская обл., г. Торжок, Калининское ш., д. 53</a:t>
            </a: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Сайт: </a:t>
            </a:r>
            <a:r>
              <a:rPr lang="en-US" dirty="0">
                <a:latin typeface="Jost" pitchFamily="2" charset="-52"/>
                <a:ea typeface="Jost" pitchFamily="2" charset="-52"/>
                <a:hlinkClick r:id="rId3"/>
              </a:rPr>
              <a:t>https://www.schiedel.com/</a:t>
            </a:r>
            <a:endParaRPr lang="ru-RU" dirty="0">
              <a:latin typeface="Jost" pitchFamily="2" charset="-52"/>
              <a:ea typeface="Jost" pitchFamily="2" charset="-52"/>
            </a:endParaRP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Эл. почта: </a:t>
            </a:r>
            <a:r>
              <a:rPr lang="en-US" b="0" strike="noStrike" spc="-1" dirty="0">
                <a:latin typeface="Jost" pitchFamily="2" charset="-52"/>
                <a:ea typeface="Jost" pitchFamily="2" charset="-52"/>
                <a:hlinkClick r:id="rId4"/>
              </a:rPr>
              <a:t>office@schiedel.ru</a:t>
            </a:r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 </a:t>
            </a:r>
          </a:p>
          <a:p>
            <a:r>
              <a:rPr lang="ru-RU" b="0" strike="noStrike" spc="-1" dirty="0">
                <a:latin typeface="Jost" pitchFamily="2" charset="-52"/>
                <a:ea typeface="Jost" pitchFamily="2" charset="-52"/>
              </a:rPr>
              <a:t>Телефоны (приемная):</a:t>
            </a:r>
            <a:r>
              <a:rPr lang="ru-RU" dirty="0">
                <a:latin typeface="Jost" pitchFamily="2" charset="-52"/>
                <a:ea typeface="Jost" pitchFamily="2" charset="-52"/>
              </a:rPr>
              <a:t> 8 (48251) 9-66-69</a:t>
            </a:r>
            <a:endParaRPr lang="ru-RU" b="0" strike="noStrike" spc="-1" dirty="0">
              <a:latin typeface="Jost" pitchFamily="2" charset="-52"/>
              <a:ea typeface="Jost" pitchFamily="2" charset="-52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B71DF84-D07A-0A0E-9672-09D1CC698C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753" y="4668314"/>
            <a:ext cx="3177702" cy="1576744"/>
          </a:xfrm>
          <a:prstGeom prst="rect">
            <a:avLst/>
          </a:prstGeom>
        </p:spPr>
      </p:pic>
      <p:sp>
        <p:nvSpPr>
          <p:cNvPr id="12" name="Объект 2">
            <a:extLst>
              <a:ext uri="{FF2B5EF4-FFF2-40B4-BE49-F238E27FC236}">
                <a16:creationId xmlns:a16="http://schemas.microsoft.com/office/drawing/2014/main" id="{94499A8C-C34E-F70E-4E2A-0E0193E63D85}"/>
              </a:ext>
            </a:extLst>
          </p:cNvPr>
          <p:cNvSpPr txBox="1">
            <a:spLocks/>
          </p:cNvSpPr>
          <p:nvPr/>
        </p:nvSpPr>
        <p:spPr>
          <a:xfrm>
            <a:off x="6248402" y="1001949"/>
            <a:ext cx="5135217" cy="48443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ООО «Стил»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Производимая продукция: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Производство вентиляционных систем и дымоходов из металла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6908012065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171168, Тверская обл., г. Вышний Волочек, Ржевский тракт, д. 173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hlinkClick r:id="rId6"/>
              </a:rPr>
              <a:t>https://dimohodisteel.ru/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hlinkClick r:id="rId7"/>
              </a:rPr>
              <a:t>steel_llc@mail.ru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8 920 199 92 55</a:t>
            </a:r>
            <a:endParaRPr lang="ru-RU" sz="18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727DBFB-CF8C-325B-E5E3-E16EAE5F534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09"/>
          <a:stretch/>
        </p:blipFill>
        <p:spPr>
          <a:xfrm>
            <a:off x="7505526" y="4668314"/>
            <a:ext cx="2620968" cy="154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64760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0E90889-07D5-EFBF-4FEC-F5A767601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64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9B24A1-E44C-333C-F0F8-89EB30477462}"/>
              </a:ext>
            </a:extLst>
          </p:cNvPr>
          <p:cNvSpPr txBox="1"/>
          <p:nvPr/>
        </p:nvSpPr>
        <p:spPr>
          <a:xfrm>
            <a:off x="0" y="4450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Системы очистки воздуха, воды, стоков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7FAD2F-8565-EF5B-C1CE-0F2BE734226C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981675D5-FD9A-46AB-BD65-8BD32C4FD8E9}"/>
              </a:ext>
            </a:extLst>
          </p:cNvPr>
          <p:cNvSpPr txBox="1">
            <a:spLocks/>
          </p:cNvSpPr>
          <p:nvPr/>
        </p:nvSpPr>
        <p:spPr>
          <a:xfrm>
            <a:off x="838200" y="939879"/>
            <a:ext cx="5135217" cy="51021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«Тверская промышленная компания»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системы аспирации по очистке загрязненного воздуха и фильтрации пыли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6901054549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170100, г. Тверь, Московское шоссе 20т/2.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https://www.tverprom.ru/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dirty="0">
                <a:solidFill>
                  <a:srgbClr val="FFFFFF"/>
                </a:solidFill>
                <a:latin typeface="Calibri" panose="020F0502020204030204" pitchFamily="34" charset="0"/>
                <a:ea typeface="Jost" pitchFamily="2" charset="-52"/>
                <a:hlinkClick r:id="rId4"/>
              </a:rPr>
              <a:t>k-tverprom@yandex.ru</a:t>
            </a:r>
            <a:endParaRPr lang="ru-RU" sz="1800" dirty="0">
              <a:solidFill>
                <a:srgbClr val="FFFFFF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+7 (930) 156-09-29</a:t>
            </a: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0079703-9806-86B2-8C42-142E4DAA95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66" b="30751"/>
          <a:stretch/>
        </p:blipFill>
        <p:spPr>
          <a:xfrm>
            <a:off x="1609558" y="4619373"/>
            <a:ext cx="3248210" cy="1298748"/>
          </a:xfrm>
          <a:prstGeom prst="rect">
            <a:avLst/>
          </a:prstGeom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889739CD-91A7-2B3A-28FF-6B0F0D9560E9}"/>
              </a:ext>
            </a:extLst>
          </p:cNvPr>
          <p:cNvSpPr txBox="1">
            <a:spLocks/>
          </p:cNvSpPr>
          <p:nvPr/>
        </p:nvSpPr>
        <p:spPr>
          <a:xfrm>
            <a:off x="6218585" y="939879"/>
            <a:ext cx="5224669" cy="477743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«Сумма технологий очистки воды»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промышленные очистные сооружения и станции водоподготовки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7735152147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Тверская обл., Калининский район, п.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Эммаусс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, 40.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6"/>
              </a:rPr>
              <a:t>https://stowater.com/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</a:t>
            </a:r>
            <a:r>
              <a:rPr lang="ru-RU" sz="1800" spc="-1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: </a:t>
            </a:r>
            <a:r>
              <a:rPr lang="en-US" sz="1800" dirty="0">
                <a:latin typeface="Calibri" panose="020F0502020204030204" pitchFamily="34" charset="0"/>
                <a:ea typeface="Jost" pitchFamily="2" charset="-52"/>
                <a:hlinkClick r:id="rId7"/>
              </a:rPr>
              <a:t>stow_zavod@stowater.com</a:t>
            </a:r>
            <a:endParaRPr lang="en-US" sz="1800" dirty="0"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dirty="0"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8 (495) 191-31-44</a:t>
            </a: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79237B6-16F2-3A3B-C9FA-28DE6CF2E3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755" y="4624097"/>
            <a:ext cx="3477690" cy="129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27371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8A1557C-476C-6B7F-356E-9528EC507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65</a:t>
            </a:fld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841F69-2562-369E-BA65-C6FFC57409C7}"/>
              </a:ext>
            </a:extLst>
          </p:cNvPr>
          <p:cNvSpPr txBox="1">
            <a:spLocks/>
          </p:cNvSpPr>
          <p:nvPr/>
        </p:nvSpPr>
        <p:spPr>
          <a:xfrm>
            <a:off x="503583" y="1228695"/>
            <a:ext cx="5145156" cy="517626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«КОМЭКОПРОМ»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2C2C2C"/>
                </a:solidFill>
                <a:latin typeface="Calibri" panose="020F0502020204030204" pitchFamily="34" charset="0"/>
                <a:ea typeface="Jost" pitchFamily="2" charset="-52"/>
              </a:rPr>
              <a:t> </a:t>
            </a:r>
            <a:r>
              <a:rPr lang="ru-RU" sz="1800" dirty="0">
                <a:latin typeface="Calibri" panose="020F0502020204030204" pitchFamily="34" charset="0"/>
                <a:ea typeface="Jost" pitchFamily="2" charset="-52"/>
              </a:rPr>
              <a:t>производство промышленного инженерного высокотехнологичного оборудования водоотведения и водоподготовки, емкостного оборудования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6911019381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Тверская обл.,</a:t>
            </a:r>
            <a:r>
              <a:rPr lang="ru-RU" sz="1800" dirty="0">
                <a:solidFill>
                  <a:srgbClr val="2C2C2C"/>
                </a:solidFill>
                <a:latin typeface="Calibri" panose="020F0502020204030204" pitchFamily="34" charset="0"/>
                <a:ea typeface="Jost" pitchFamily="2" charset="-52"/>
              </a:rPr>
              <a:t> город Конаково, улица Восточно-промышленный район, дом 7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ru-RU" sz="1800" dirty="0" err="1">
                <a:latin typeface="Calibri" panose="020F0502020204030204" pitchFamily="34" charset="0"/>
                <a:ea typeface="Jost" pitchFamily="2" charset="-52"/>
                <a:hlinkClick r:id="rId2"/>
              </a:rPr>
              <a:t>комэкопром.рф</a:t>
            </a:r>
            <a:r>
              <a:rPr lang="ru-RU" sz="1800" dirty="0">
                <a:latin typeface="Calibri" panose="020F0502020204030204" pitchFamily="34" charset="0"/>
                <a:ea typeface="Jost" pitchFamily="2" charset="-52"/>
                <a:hlinkClick r:id="rId2"/>
              </a:rPr>
              <a:t> </a:t>
            </a: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</a:t>
            </a:r>
            <a:r>
              <a:rPr lang="ru-RU" sz="1800" spc="-1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: </a:t>
            </a:r>
            <a:r>
              <a:rPr lang="en-US" sz="1800" dirty="0">
                <a:latin typeface="Calibri" panose="020F0502020204030204" pitchFamily="34" charset="0"/>
                <a:ea typeface="Jost" pitchFamily="2" charset="-52"/>
                <a:hlinkClick r:id="rId3"/>
              </a:rPr>
              <a:t>info@komekoprom.ru</a:t>
            </a: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dirty="0"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</a:t>
            </a:r>
            <a:r>
              <a:rPr lang="ru-RU" sz="1800" dirty="0">
                <a:latin typeface="Calibri" panose="020F0502020204030204" pitchFamily="34" charset="0"/>
                <a:ea typeface="Jost" pitchFamily="2" charset="-52"/>
              </a:rPr>
              <a:t> 8 (48242) 37175</a:t>
            </a:r>
            <a:r>
              <a:rPr lang="ru-RU" sz="1800" dirty="0">
                <a:solidFill>
                  <a:srgbClr val="2C2C2C"/>
                </a:solidFill>
                <a:latin typeface="Calibri" panose="020F0502020204030204" pitchFamily="34" charset="0"/>
                <a:ea typeface="Jost" pitchFamily="2" charset="-52"/>
              </a:rPr>
              <a:t>, 8</a:t>
            </a:r>
            <a:r>
              <a:rPr lang="ru-RU" sz="1800" dirty="0">
                <a:latin typeface="Calibri" panose="020F0502020204030204" pitchFamily="34" charset="0"/>
                <a:ea typeface="Jost" pitchFamily="2" charset="-52"/>
              </a:rPr>
              <a:t> (48242) 30428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BB5C6A8C-335A-037B-B8E8-B0DB38593E02}"/>
              </a:ext>
            </a:extLst>
          </p:cNvPr>
          <p:cNvSpPr txBox="1">
            <a:spLocks/>
          </p:cNvSpPr>
          <p:nvPr/>
        </p:nvSpPr>
        <p:spPr>
          <a:xfrm>
            <a:off x="5943600" y="1228695"/>
            <a:ext cx="5115339" cy="50315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ОАО «ЭНЕРГОМАШ»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: оборудование для поддержания технологических параметров воздуха в промышленных помещениях (циклоны, пылеуловители, скрубберы, промышленные калориферы, воздушно-отопительные агрегаты, нестандартное пылеулавливающее оборудование, системы аспирации)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6902014500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	170039, Тверская Область,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г.о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. Город Тверь, г Тверь,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ул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Паши Савельевой, д. 64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4"/>
              </a:rPr>
              <a:t>http://www.energomash-tver.ru/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5"/>
              </a:rPr>
              <a:t>4822553680@mail.ru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8(4822) 55-36-80, 64-37-50, +7(903)805-37-63</a:t>
            </a: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5DB937-5FB2-680D-01A6-B2B0F96CF7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616" y="1086312"/>
            <a:ext cx="3170583" cy="6089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47AEBB-7DA2-1F5E-6367-385BA848D1C6}"/>
              </a:ext>
            </a:extLst>
          </p:cNvPr>
          <p:cNvSpPr txBox="1"/>
          <p:nvPr/>
        </p:nvSpPr>
        <p:spPr>
          <a:xfrm>
            <a:off x="0" y="4450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Системы очистки воздуха, воды, стоков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3321DA-7B59-31CF-A007-8456FDFE3C13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7" action="ppaction://hlinksldjump"/>
              </a:rPr>
              <a:t>Вернуться в оглавление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89918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3C94B8E-FB34-2A02-8364-1D1454E33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66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6989D3-586B-CB28-D6CC-50260C3FA976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E7FA8E-961A-256C-5FE8-63C33F6AA69D}"/>
              </a:ext>
            </a:extLst>
          </p:cNvPr>
          <p:cNvSpPr txBox="1"/>
          <p:nvPr/>
        </p:nvSpPr>
        <p:spPr>
          <a:xfrm>
            <a:off x="0" y="4450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Системы очистки воздуха, воды, стоков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5DB4837E-0F2A-4CF2-4435-87C9FBB54C6B}"/>
              </a:ext>
            </a:extLst>
          </p:cNvPr>
          <p:cNvSpPr txBox="1">
            <a:spLocks/>
          </p:cNvSpPr>
          <p:nvPr/>
        </p:nvSpPr>
        <p:spPr>
          <a:xfrm>
            <a:off x="879967" y="785904"/>
            <a:ext cx="4764932" cy="488124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</a:t>
            </a:r>
            <a:r>
              <a:rPr lang="ru-RU" sz="1800" b="1" spc="-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БиоПласт</a:t>
            </a: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endParaRPr lang="en-US" sz="1800" b="1" u="sng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Производство изделий из пластмасс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</a:t>
            </a:r>
            <a:r>
              <a:rPr lang="ru-RU" sz="1800" dirty="0">
                <a:solidFill>
                  <a:srgbClr val="01040E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9731018056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</a:t>
            </a:r>
            <a:r>
              <a:rPr lang="ru-RU" sz="1800" dirty="0">
                <a:solidFill>
                  <a:srgbClr val="01040E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Тверская обл., пгт Редкино,</a:t>
            </a:r>
            <a:br>
              <a:rPr lang="ru-RU" sz="1800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1040E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ул. Промышленная 13</a:t>
            </a: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ru-RU" sz="1800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helyx-systems.com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spc="-1" dirty="0">
                <a:solidFill>
                  <a:srgbClr val="0070C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info</a:t>
            </a:r>
            <a:r>
              <a:rPr lang="en-US" sz="1800" dirty="0">
                <a:solidFill>
                  <a:srgbClr val="0070C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@helyx-systems</a:t>
            </a:r>
            <a:r>
              <a:rPr lang="en-US" sz="1800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8 </a:t>
            </a:r>
            <a:r>
              <a:rPr lang="ru-RU" sz="1800" dirty="0">
                <a:solidFill>
                  <a:srgbClr val="01040E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(800) 555-18-21</a:t>
            </a: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8704372-DC1A-B128-A5C9-B8D02F45A2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294" y="4550671"/>
            <a:ext cx="3025140" cy="1196340"/>
          </a:xfrm>
          <a:prstGeom prst="rect">
            <a:avLst/>
          </a:prstGeom>
        </p:spPr>
      </p:pic>
      <p:sp>
        <p:nvSpPr>
          <p:cNvPr id="9" name="Объект 2">
            <a:extLst>
              <a:ext uri="{FF2B5EF4-FFF2-40B4-BE49-F238E27FC236}">
                <a16:creationId xmlns:a16="http://schemas.microsoft.com/office/drawing/2014/main" id="{875A6814-F570-EEE8-049A-2F7B974D70D4}"/>
              </a:ext>
            </a:extLst>
          </p:cNvPr>
          <p:cNvSpPr txBox="1">
            <a:spLocks/>
          </p:cNvSpPr>
          <p:nvPr/>
        </p:nvSpPr>
        <p:spPr>
          <a:xfrm>
            <a:off x="6287109" y="785904"/>
            <a:ext cx="4941617" cy="49611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ООО «ЗАВОД ЭКОСТРАДА»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Производство промышленного холодильного и вентиляционного оборудования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6949110512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171271, Тверская обл., Конаковский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м.о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., Новозавидовский пгт., ул. Фабричная, д.1, оф.1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6"/>
              </a:rPr>
              <a:t>https://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6"/>
              </a:rPr>
              <a:t>экострада.рф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6"/>
              </a:rPr>
              <a:t>/</a:t>
            </a:r>
            <a:endParaRPr lang="en-US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info@zavodstrada.ru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8 (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800) 551-22-82</a:t>
            </a: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2B6109F-8F1C-36EF-A542-609F932B29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329" y="4803126"/>
            <a:ext cx="3664494" cy="94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73898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3A9275F-6C7F-DCBA-F073-0A4EEA178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67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AC68FB-49A1-FD1B-8969-99C82C57A259}"/>
              </a:ext>
            </a:extLst>
          </p:cNvPr>
          <p:cNvSpPr txBox="1"/>
          <p:nvPr/>
        </p:nvSpPr>
        <p:spPr>
          <a:xfrm>
            <a:off x="0" y="4450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Конструкции и комплектация для сетей и линейных объектов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F17346-C129-9F13-FE44-BA3E5F401927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18581FB4-4485-BE8D-4AB5-C1D726EE4928}"/>
              </a:ext>
            </a:extLst>
          </p:cNvPr>
          <p:cNvSpPr txBox="1">
            <a:spLocks/>
          </p:cNvSpPr>
          <p:nvPr/>
        </p:nvSpPr>
        <p:spPr>
          <a:xfrm>
            <a:off x="707010" y="681642"/>
            <a:ext cx="5239208" cy="50103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АО «Конаковский завод стальных конструкций»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опоры ЛЭП, жесткая анкерная линия, опоры освещения, опоры РЖД, антенные опоры, порталы ОРУ, строительные металлоконструкции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6911000550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171252, Тверская обл., г. Конаково, ул. Промышленная, д. 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3"/>
              </a:rPr>
              <a:t>https://kon-esk.ru/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4"/>
              </a:rPr>
              <a:t>info@kon-esk.ru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 / сбыт): 8 (48242) 4-97-01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ru-RU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2">
            <a:extLst>
              <a:ext uri="{FF2B5EF4-FFF2-40B4-BE49-F238E27FC236}">
                <a16:creationId xmlns:a16="http://schemas.microsoft.com/office/drawing/2014/main" id="{7126108B-C9E4-70EA-0339-BDA48C5FAE4E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2372153" y="4982789"/>
            <a:ext cx="1472467" cy="1262269"/>
          </a:xfrm>
          <a:prstGeom prst="rect">
            <a:avLst/>
          </a:prstGeom>
          <a:ln w="0">
            <a:noFill/>
          </a:ln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3A401FE9-822E-45A1-C620-DDD97DF04CC2}"/>
              </a:ext>
            </a:extLst>
          </p:cNvPr>
          <p:cNvSpPr txBox="1">
            <a:spLocks/>
          </p:cNvSpPr>
          <p:nvPr/>
        </p:nvSpPr>
        <p:spPr>
          <a:xfrm>
            <a:off x="6245783" y="681642"/>
            <a:ext cx="5239208" cy="52612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ООО «ПК Орбита»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изделия из алюминия металлического ёмкостное оборудование, строительные и мостовые металлоконструкций, изделия из титана и титановые трубы, а также другие металлоконструкции по чертежам заказчика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6950129469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170100, Тверская область, г Тверь, Индустриальная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ул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, д. 6б, этаж 3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помещ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. 1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6"/>
              </a:rPr>
              <a:t>http://pkorbita.ru/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7"/>
              </a:rPr>
              <a:t>post@pkorbita.ru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 (4822) 49-36-83</a:t>
            </a: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8" name="Рисунок 1">
            <a:extLst>
              <a:ext uri="{FF2B5EF4-FFF2-40B4-BE49-F238E27FC236}">
                <a16:creationId xmlns:a16="http://schemas.microsoft.com/office/drawing/2014/main" id="{929DA89B-BD20-1FEE-BCF0-CB114083268E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8305136" y="5136193"/>
            <a:ext cx="1514711" cy="1108865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3306650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03871FF-C8D9-D7C5-C0EB-6A59DFC76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68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5ABD29-94A0-903F-DB6F-38AA7C68F2FD}"/>
              </a:ext>
            </a:extLst>
          </p:cNvPr>
          <p:cNvSpPr txBox="1"/>
          <p:nvPr/>
        </p:nvSpPr>
        <p:spPr>
          <a:xfrm>
            <a:off x="0" y="4450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Конструкции и комплектация для сетей и линейных объектов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229C33-4C3D-A5A1-F340-24C4C24C4683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04929C51-1A00-D2DF-4DAC-A0586613E1BF}"/>
              </a:ext>
            </a:extLst>
          </p:cNvPr>
          <p:cNvSpPr txBox="1">
            <a:spLocks/>
          </p:cNvSpPr>
          <p:nvPr/>
        </p:nvSpPr>
        <p:spPr>
          <a:xfrm>
            <a:off x="441183" y="988256"/>
            <a:ext cx="5452585" cy="479587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«Каменный век»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п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роизводство базальтового волокна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5010027811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Тверская область, г. Кимры, ул. Орджоникидзе, д. 83</a:t>
            </a: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https://basfiber.com/ru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dirty="0">
                <a:solidFill>
                  <a:srgbClr val="FF8562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4"/>
              </a:rPr>
              <a:t>info@basfiber.com</a:t>
            </a:r>
            <a:endParaRPr lang="ru-RU" sz="1800" dirty="0">
              <a:solidFill>
                <a:srgbClr val="FF8562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</a:t>
            </a:r>
            <a:r>
              <a:rPr lang="ru-RU" sz="1800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8 (495) 197-88-00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E87B7A4-39E6-A079-42C5-60D6A8A02B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999" y="4781337"/>
            <a:ext cx="1892056" cy="100279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3DAFD2-AFB4-0605-242C-7AE6EF034C8A}"/>
              </a:ext>
            </a:extLst>
          </p:cNvPr>
          <p:cNvSpPr/>
          <p:nvPr/>
        </p:nvSpPr>
        <p:spPr>
          <a:xfrm>
            <a:off x="6298234" y="990665"/>
            <a:ext cx="5505303" cy="54390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b="1" i="0" dirty="0">
                <a:solidFill>
                  <a:schemeClr val="accent1">
                    <a:lumMod val="75000"/>
                  </a:schemeClr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ООО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highlight>
                  <a:srgbClr val="FFFFFF"/>
                </a:highlight>
                <a:latin typeface="Calibri" panose="020F0502020204030204" pitchFamily="34" charset="0"/>
              </a:rPr>
              <a:t>«</a:t>
            </a:r>
            <a:r>
              <a:rPr lang="ru-RU" b="1" i="0" dirty="0">
                <a:solidFill>
                  <a:schemeClr val="accent1">
                    <a:lumMod val="75000"/>
                  </a:schemeClr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ФОРМАТ»</a:t>
            </a:r>
            <a:endParaRPr lang="en-US" b="1" i="0" dirty="0">
              <a:solidFill>
                <a:schemeClr val="accent1">
                  <a:lumMod val="75000"/>
                </a:schemeClr>
              </a:solidFill>
              <a:effectLst/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endParaRPr lang="ru-RU" b="1" i="0" dirty="0">
              <a:solidFill>
                <a:schemeClr val="accent1">
                  <a:lumMod val="75000"/>
                </a:schemeClr>
              </a:solidFill>
              <a:effectLst/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Производимая продукция: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производство т</a:t>
            </a:r>
            <a:r>
              <a:rPr lang="ru-RU" b="0" i="0" dirty="0">
                <a:solidFill>
                  <a:srgbClr val="252525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еплоизоляционного материала на основе вспененного полиэтилена  для изоляции</a:t>
            </a:r>
          </a:p>
          <a:p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7722829720</a:t>
            </a:r>
            <a:endParaRPr lang="en-US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171296 Тверская область, Конаковский район, село Городня, ул. Садовая, д.40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6"/>
              </a:rPr>
              <a:t>https://www.isocom.ru/</a:t>
            </a:r>
            <a:endParaRPr lang="ru-RU" sz="1800" b="0" u="sng" strike="noStrike" spc="-1" dirty="0">
              <a:solidFill>
                <a:srgbClr val="0563C1"/>
              </a:solidFill>
              <a:uFillTx/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b="0" i="0" dirty="0">
                <a:solidFill>
                  <a:srgbClr val="FF6600"/>
                </a:solidFill>
                <a:effectLst/>
                <a:highlight>
                  <a:srgbClr val="FFFFFF"/>
                </a:highlight>
                <a:latin typeface="Lato" panose="020F0502020204030203" pitchFamily="34" charset="0"/>
                <a:hlinkClick r:id="rId7"/>
              </a:rPr>
              <a:t>info@isocom.ru</a:t>
            </a:r>
            <a:endParaRPr lang="en-US" b="0" i="0" dirty="0">
              <a:solidFill>
                <a:srgbClr val="FF6600"/>
              </a:solidFill>
              <a:effectLst/>
              <a:highlight>
                <a:srgbClr val="FFFFFF"/>
              </a:highlight>
              <a:latin typeface="Lato" panose="020F0502020204030203" pitchFamily="34" charset="0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8 (4822)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77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-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79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-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80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74D4DFC-5DF1-A55F-6566-815E4614CC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585" y="4900387"/>
            <a:ext cx="1994770" cy="88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2142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CCF49FE-D8CF-A602-7A8B-0CFE88A4C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69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ACA8B7-288F-C3F5-AF21-861E9D8BB70A}"/>
              </a:ext>
            </a:extLst>
          </p:cNvPr>
          <p:cNvSpPr txBox="1"/>
          <p:nvPr/>
        </p:nvSpPr>
        <p:spPr>
          <a:xfrm>
            <a:off x="0" y="4450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Конструкции и комплектация для сетей и линейных объектов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2B9429-AC04-C85B-B8BE-EA3B2EE6838D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Прямоугольник 11">
            <a:extLst>
              <a:ext uri="{FF2B5EF4-FFF2-40B4-BE49-F238E27FC236}">
                <a16:creationId xmlns:a16="http://schemas.microsoft.com/office/drawing/2014/main" id="{4E9C89A5-C7B6-8EDE-9250-47BD174E4134}"/>
              </a:ext>
            </a:extLst>
          </p:cNvPr>
          <p:cNvSpPr/>
          <p:nvPr/>
        </p:nvSpPr>
        <p:spPr>
          <a:xfrm>
            <a:off x="512188" y="662801"/>
            <a:ext cx="5486401" cy="53657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</a:t>
            </a:r>
            <a:r>
              <a:rPr lang="ru-RU" sz="1800" b="1" strike="noStrike" spc="-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Вергокан</a:t>
            </a:r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»</a:t>
            </a:r>
          </a:p>
          <a:p>
            <a:endParaRPr lang="ru-RU" sz="1800" b="1" u="sng" strike="noStrike" spc="-1" dirty="0">
              <a:solidFill>
                <a:srgbClr val="000000"/>
              </a:solidFill>
              <a:uFillTx/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Производимая продукция:</a:t>
            </a:r>
            <a:r>
              <a:rPr lang="ru-RU" sz="1800" b="1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короба напольные промышленные, проволочные кабельные лотки, лестничные лотки, монтажные системы, напольные системы, огнестойкие системы E30-E60-E90, нержавеющая сталь</a:t>
            </a:r>
          </a:p>
          <a:p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6911024511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171260, Тверская область, Конаковский р-н, пгт Редкино, Промышленная ул., д. 2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3"/>
              </a:rPr>
              <a:t>www.vergokan.com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4"/>
              </a:rPr>
              <a:t>vergokansupportrussia@atkore.com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 (800) 250 58 23, 8 (499) 922 40 14 </a:t>
            </a:r>
          </a:p>
        </p:txBody>
      </p:sp>
      <p:pic>
        <p:nvPicPr>
          <p:cNvPr id="6" name="Рисунок 2">
            <a:extLst>
              <a:ext uri="{FF2B5EF4-FFF2-40B4-BE49-F238E27FC236}">
                <a16:creationId xmlns:a16="http://schemas.microsoft.com/office/drawing/2014/main" id="{A3610C58-62D4-21C9-E5F9-6A9704C21222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823686" y="5068526"/>
            <a:ext cx="2120106" cy="1175400"/>
          </a:xfrm>
          <a:prstGeom prst="rect">
            <a:avLst/>
          </a:prstGeom>
          <a:ln w="0">
            <a:noFill/>
          </a:ln>
        </p:spPr>
      </p:pic>
      <p:sp>
        <p:nvSpPr>
          <p:cNvPr id="7" name="Прямоугольник 11">
            <a:extLst>
              <a:ext uri="{FF2B5EF4-FFF2-40B4-BE49-F238E27FC236}">
                <a16:creationId xmlns:a16="http://schemas.microsoft.com/office/drawing/2014/main" id="{271BD20D-1593-3D07-547F-7C1502C97436}"/>
              </a:ext>
            </a:extLst>
          </p:cNvPr>
          <p:cNvSpPr/>
          <p:nvPr/>
        </p:nvSpPr>
        <p:spPr>
          <a:xfrm>
            <a:off x="6193413" y="662801"/>
            <a:ext cx="5458521" cy="54390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АО «ДКС»</a:t>
            </a:r>
          </a:p>
          <a:p>
            <a:endParaRPr lang="ru-RU" sz="1800" b="0" strike="noStrike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</a:pPr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Производимая продукция: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производство 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кабеленесущих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систем и низковольтного оборудования</a:t>
            </a:r>
          </a:p>
          <a:p>
            <a:pPr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</a:pPr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6905062011</a:t>
            </a: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170025, Тверская область, г. Тверь, ул. Бочкина, д.15</a:t>
            </a: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6"/>
              </a:rPr>
              <a:t>http://dkc.ru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7"/>
              </a:rPr>
              <a:t>tver@dkc.ru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8 (4822)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77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-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79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-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80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8" name="Рисунок 3">
            <a:extLst>
              <a:ext uri="{FF2B5EF4-FFF2-40B4-BE49-F238E27FC236}">
                <a16:creationId xmlns:a16="http://schemas.microsoft.com/office/drawing/2014/main" id="{878D084C-9CCA-62DA-97EE-6BE38D6FC129}"/>
              </a:ext>
            </a:extLst>
          </p:cNvPr>
          <p:cNvPicPr/>
          <p:nvPr/>
        </p:nvPicPr>
        <p:blipFill rotWithShape="1">
          <a:blip r:embed="rId8"/>
          <a:srcRect t="16644" b="26170"/>
          <a:stretch/>
        </p:blipFill>
        <p:spPr>
          <a:xfrm>
            <a:off x="7551073" y="4926460"/>
            <a:ext cx="2743200" cy="117540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7707747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DCEB6D9-3C35-531C-E01C-795B06A20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7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B6F646-CA86-6E34-65AC-2E6639BD7C6C}"/>
              </a:ext>
            </a:extLst>
          </p:cNvPr>
          <p:cNvSpPr txBox="1"/>
          <p:nvPr/>
        </p:nvSpPr>
        <p:spPr>
          <a:xfrm>
            <a:off x="0" y="4568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Товарный бетон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C94F08-380C-2225-D146-F253BD5D84D2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8251A487-CD11-CB1A-AC43-1D8E977A6E8B}"/>
              </a:ext>
            </a:extLst>
          </p:cNvPr>
          <p:cNvSpPr txBox="1">
            <a:spLocks/>
          </p:cNvSpPr>
          <p:nvPr/>
        </p:nvSpPr>
        <p:spPr>
          <a:xfrm>
            <a:off x="707011" y="1180521"/>
            <a:ext cx="4936435" cy="5312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«ЭЛТРА» </a:t>
            </a:r>
            <a:endParaRPr lang="ru-RU" sz="1800" b="0" strike="noStrike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Производимая продукция:</a:t>
            </a:r>
            <a:r>
              <a:rPr lang="ru-RU" sz="1800" b="1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бетон и 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пескобетон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6950019089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170043, Тверская область, г. Тверь, ул. 8 Марта, д.23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3"/>
              </a:rPr>
              <a:t>http://betontver.ru/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4"/>
              </a:rPr>
              <a:t>4822440308@mail.ru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 4822 477-478</a:t>
            </a:r>
          </a:p>
        </p:txBody>
      </p:sp>
      <p:pic>
        <p:nvPicPr>
          <p:cNvPr id="6" name="Рисунок 1">
            <a:extLst>
              <a:ext uri="{FF2B5EF4-FFF2-40B4-BE49-F238E27FC236}">
                <a16:creationId xmlns:a16="http://schemas.microsoft.com/office/drawing/2014/main" id="{18B3921A-4A86-E8B1-5161-09DE740655B7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4192220" y="814856"/>
            <a:ext cx="1341896" cy="1383775"/>
          </a:xfrm>
          <a:prstGeom prst="rect">
            <a:avLst/>
          </a:prstGeom>
          <a:ln w="0">
            <a:noFill/>
          </a:ln>
        </p:spPr>
      </p:pic>
      <p:sp>
        <p:nvSpPr>
          <p:cNvPr id="7" name="Объект 3">
            <a:extLst>
              <a:ext uri="{FF2B5EF4-FFF2-40B4-BE49-F238E27FC236}">
                <a16:creationId xmlns:a16="http://schemas.microsoft.com/office/drawing/2014/main" id="{9237D2C8-E927-1C13-6666-3299B89D4A5D}"/>
              </a:ext>
            </a:extLst>
          </p:cNvPr>
          <p:cNvSpPr txBox="1">
            <a:spLocks/>
          </p:cNvSpPr>
          <p:nvPr/>
        </p:nvSpPr>
        <p:spPr>
          <a:xfrm>
            <a:off x="6235150" y="1183656"/>
            <a:ext cx="5181600" cy="52270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АО «ТЖБИ-4»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бетонные и растворные смеси общего назначения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6903008805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170017, Тверская область, г. Тверь, 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Коняевская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ул., д. 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ru-RU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6"/>
              </a:rPr>
              <a:t>https://www.tzhbi4.ru/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ru-RU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7"/>
              </a:rPr>
              <a:t>sales@tzhbi4.ru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8 (4822) 65-56-44, 8 (4822) 77-61-11, 8 (4822) 33-27-70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pic>
        <p:nvPicPr>
          <p:cNvPr id="8" name="Рисунок 10">
            <a:extLst>
              <a:ext uri="{FF2B5EF4-FFF2-40B4-BE49-F238E27FC236}">
                <a16:creationId xmlns:a16="http://schemas.microsoft.com/office/drawing/2014/main" id="{A03D4658-3526-727A-C81F-E9B074A6CE78}"/>
              </a:ext>
            </a:extLst>
          </p:cNvPr>
          <p:cNvPicPr/>
          <p:nvPr/>
        </p:nvPicPr>
        <p:blipFill rotWithShape="1">
          <a:blip r:embed="rId8"/>
          <a:srcRect l="9015" t="12724" r="12169" b="12704"/>
          <a:stretch/>
        </p:blipFill>
        <p:spPr>
          <a:xfrm>
            <a:off x="10074854" y="814856"/>
            <a:ext cx="1341896" cy="1157714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99531789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B5807E7-3FCC-AD65-910F-B269CC3D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70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78747C-4569-904F-D091-9662165AAFAD}"/>
              </a:ext>
            </a:extLst>
          </p:cNvPr>
          <p:cNvSpPr txBox="1"/>
          <p:nvPr/>
        </p:nvSpPr>
        <p:spPr>
          <a:xfrm>
            <a:off x="0" y="4450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Конструкции и комплектация для сетей и линейных объектов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7CC745-DBF1-76BB-C8F9-896F5CD1CAB0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E6560FA1-8650-21E8-5688-116D8782FE28}"/>
              </a:ext>
            </a:extLst>
          </p:cNvPr>
          <p:cNvSpPr txBox="1">
            <a:spLocks/>
          </p:cNvSpPr>
          <p:nvPr/>
        </p:nvSpPr>
        <p:spPr>
          <a:xfrm>
            <a:off x="707010" y="681642"/>
            <a:ext cx="5239208" cy="50103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АО «Конаковский завод стальных конструкций»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опоры ЛЭП, жесткая анкерная линия, опоры освещения, опоры РЖД, антенные опоры, порталы ОРУ, строительные металлоконструкции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6911000550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171252, Тверская обл., г. Конаково, ул. Промышленная, д. 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3"/>
              </a:rPr>
              <a:t>https://kon-esk.ru/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4"/>
              </a:rPr>
              <a:t>info@kon-esk.ru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 / сбыт): 8 (48242) 4-97-01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ru-RU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2">
            <a:extLst>
              <a:ext uri="{FF2B5EF4-FFF2-40B4-BE49-F238E27FC236}">
                <a16:creationId xmlns:a16="http://schemas.microsoft.com/office/drawing/2014/main" id="{EFD7C7AD-5118-B511-0A0A-5791340E4522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2126033" y="4682583"/>
            <a:ext cx="1805794" cy="1437506"/>
          </a:xfrm>
          <a:prstGeom prst="rect">
            <a:avLst/>
          </a:prstGeom>
          <a:ln w="0">
            <a:noFill/>
          </a:ln>
        </p:spPr>
      </p:pic>
      <p:sp>
        <p:nvSpPr>
          <p:cNvPr id="7" name="Прямоугольник 11">
            <a:extLst>
              <a:ext uri="{FF2B5EF4-FFF2-40B4-BE49-F238E27FC236}">
                <a16:creationId xmlns:a16="http://schemas.microsoft.com/office/drawing/2014/main" id="{09F8BCC9-F44F-8ADC-22A0-39A16C70F66B}"/>
              </a:ext>
            </a:extLst>
          </p:cNvPr>
          <p:cNvSpPr/>
          <p:nvPr/>
        </p:nvSpPr>
        <p:spPr>
          <a:xfrm>
            <a:off x="6245784" y="681642"/>
            <a:ext cx="5516761" cy="46037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</a:t>
            </a:r>
            <a:r>
              <a:rPr lang="ru-RU" sz="1800" b="1" strike="noStrike" spc="-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Тверьтрубпласт</a:t>
            </a:r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»</a:t>
            </a:r>
          </a:p>
          <a:p>
            <a:endParaRPr lang="ru-RU" sz="1800" b="0" strike="noStrike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Производимая продукция: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полиэтиленовые трубы </a:t>
            </a:r>
          </a:p>
          <a:p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6905052172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170017, Тверская область, г. Тверь, промзона Лазурная, д. 35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6"/>
              </a:rPr>
              <a:t>http://tvtp.ru/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7"/>
              </a:rPr>
              <a:t>info@tvtp.ru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 / сбыт): 8 (4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822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) 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77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-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61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-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3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1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ACD53B2-4626-EA01-2C56-DDD53C1FDE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820" y="4682583"/>
            <a:ext cx="1730688" cy="148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23319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24EAD1B-C405-7801-615E-AE06106B4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71</a:t>
            </a:fld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DEF60C8-4C51-084C-FE0F-389BAA15BB76}"/>
              </a:ext>
            </a:extLst>
          </p:cNvPr>
          <p:cNvSpPr txBox="1">
            <a:spLocks/>
          </p:cNvSpPr>
          <p:nvPr/>
        </p:nvSpPr>
        <p:spPr>
          <a:xfrm>
            <a:off x="6431565" y="972934"/>
            <a:ext cx="5445868" cy="49617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«ПК ДСТ»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Производимая продукция: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светотехническое оборудование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6950217193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170100, Тверская область, город Тверь, пл. Гагарина, д. 1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зд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. энергоцеха,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помещ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. 4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hlinkClick r:id="rId2"/>
              </a:rPr>
              <a:t>https://pkdst.com/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hlinkClick r:id="rId3"/>
              </a:rPr>
              <a:t>info@pkdst.com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 (920) 195-14-14</a:t>
            </a: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662EF71F-EB12-78E5-248C-3D10C5976096}"/>
              </a:ext>
            </a:extLst>
          </p:cNvPr>
          <p:cNvSpPr txBox="1">
            <a:spLocks/>
          </p:cNvSpPr>
          <p:nvPr/>
        </p:nvSpPr>
        <p:spPr>
          <a:xfrm>
            <a:off x="514710" y="972934"/>
            <a:ext cx="5801138" cy="478472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АО «Андреапольский фарфоровый завод»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керамические и фарфоровые изоляторы</a:t>
            </a: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6917000517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172800, Тверская обл., г. Андреаполь, ул. Измайлова, д. 1</a:t>
            </a: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4"/>
              </a:rPr>
              <a:t>https://farforzavod.ru/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5"/>
              </a:rPr>
              <a:t>afzawod@mail.ru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8 (48267) 3-14-54</a:t>
            </a: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ECB8B05-1849-8D77-B6AE-2EB414AFCF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395" y="4451814"/>
            <a:ext cx="2153758" cy="16058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2939B76-74E6-A9B8-D3AA-63DDBB41F7DD}"/>
              </a:ext>
            </a:extLst>
          </p:cNvPr>
          <p:cNvSpPr txBox="1"/>
          <p:nvPr/>
        </p:nvSpPr>
        <p:spPr>
          <a:xfrm>
            <a:off x="0" y="4450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Конструкции и комплектация для сетей и линейных объектов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E80462-47E8-D4A0-0AAF-8B89B6B41171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7" action="ppaction://hlinksldjump"/>
              </a:rPr>
              <a:t>Вернуться в оглавление</a:t>
            </a: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04F1434-66BE-22F4-E6C6-2E54126F63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68803" y="4451814"/>
            <a:ext cx="1520254" cy="152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40038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250C1FD-00C7-3831-93C5-802FF1079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72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B39103-5D55-8DFC-60E0-D3B1B9C46D3D}"/>
              </a:ext>
            </a:extLst>
          </p:cNvPr>
          <p:cNvSpPr txBox="1"/>
          <p:nvPr/>
        </p:nvSpPr>
        <p:spPr>
          <a:xfrm>
            <a:off x="0" y="4450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Конструкции и комплектация для сетей и линейных объектов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D15210-25E4-69CF-BBF4-8BC6D03459F9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212AD190-AF9E-71D4-F7DE-76274BBEAA72}"/>
              </a:ext>
            </a:extLst>
          </p:cNvPr>
          <p:cNvSpPr txBox="1">
            <a:spLocks/>
          </p:cNvSpPr>
          <p:nvPr/>
        </p:nvSpPr>
        <p:spPr>
          <a:xfrm>
            <a:off x="707011" y="913905"/>
            <a:ext cx="5060467" cy="504652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«Бологовский арматурный завод»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латунные/никелированные шаровые краны, кран-фильтры, клапаны, фитинги, комплектующие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6908017634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171081, Тверская обл., г. Бологое, ул. Горская, д. 88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3"/>
              </a:rPr>
              <a:t>https://bolarm.ru</a:t>
            </a:r>
            <a:endParaRPr lang="ru-RU" sz="1800" u="sng" spc="-1" dirty="0">
              <a:solidFill>
                <a:srgbClr val="0563C1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4"/>
              </a:rPr>
              <a:t>info@bolarm.com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 (495) 190-70-25, 8 (48238) 2-21-13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ru-RU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6D12587A-2B66-2491-19EB-996DE8FBC697}"/>
              </a:ext>
            </a:extLst>
          </p:cNvPr>
          <p:cNvSpPr txBox="1">
            <a:spLocks/>
          </p:cNvSpPr>
          <p:nvPr/>
        </p:nvSpPr>
        <p:spPr>
          <a:xfrm>
            <a:off x="6424524" y="913905"/>
            <a:ext cx="5726526" cy="479587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«ХЕНК ГРУПП»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Производство прочих готовых металлических изделий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7734449258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Тверская область, г. Зубцов, ул. Промышленная, д.9</a:t>
            </a: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5"/>
              </a:rPr>
              <a:t>https://zavodas.ru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dirty="0">
                <a:solidFill>
                  <a:srgbClr val="FF8562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6"/>
              </a:rPr>
              <a:t>info@zavodas.ru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</a:t>
            </a:r>
            <a:r>
              <a:rPr lang="ru-RU" sz="1800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+7 499 755 88 37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F6F803E-B9F3-1E6D-21F0-ADAC28CACAF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2" b="13183"/>
          <a:stretch/>
        </p:blipFill>
        <p:spPr>
          <a:xfrm>
            <a:off x="7997518" y="4778338"/>
            <a:ext cx="1782587" cy="133122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6AEDCD9-D322-D0B3-3488-8E8409350C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679906" y="5185642"/>
            <a:ext cx="3114675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4455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F29971B-A274-22A8-6AF3-0F0D7F39B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73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A91E89-7170-A129-19CA-C6877126EFE8}"/>
              </a:ext>
            </a:extLst>
          </p:cNvPr>
          <p:cNvSpPr txBox="1"/>
          <p:nvPr/>
        </p:nvSpPr>
        <p:spPr>
          <a:xfrm>
            <a:off x="0" y="4450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Конструкции и комплектация для сетей и линейных объектов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B0AD50-64F1-6DA1-6049-71A80F958BD6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798E48A8-BCC9-65CA-DFD0-DB1A5DD839AF}"/>
              </a:ext>
            </a:extLst>
          </p:cNvPr>
          <p:cNvSpPr txBox="1">
            <a:spLocks/>
          </p:cNvSpPr>
          <p:nvPr/>
        </p:nvSpPr>
        <p:spPr>
          <a:xfrm>
            <a:off x="6249519" y="796158"/>
            <a:ext cx="5115339" cy="50315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«ТД «ТЕРРИТОРИЯ КОМФОРТА» (ГК БЕТОН-БЕТОН)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: пластиковые колодцы, трубы и фитинги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9731029065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Тверская область, Калининский муниципальный округ, территория Промзоны ЦПТ, с1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https://pnd.pro/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4"/>
              </a:rPr>
              <a:t>plastico@tver-pk.ru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8 (4822) 22-31-30</a:t>
            </a: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80238B4-01DD-F96A-B006-82999E8179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935" y="4841584"/>
            <a:ext cx="3772506" cy="1063443"/>
          </a:xfrm>
          <a:prstGeom prst="rect">
            <a:avLst/>
          </a:prstGeom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B3849D7B-7CF1-8C1B-35C6-84F6405307B3}"/>
              </a:ext>
            </a:extLst>
          </p:cNvPr>
          <p:cNvSpPr txBox="1">
            <a:spLocks/>
          </p:cNvSpPr>
          <p:nvPr/>
        </p:nvSpPr>
        <p:spPr>
          <a:xfrm>
            <a:off x="707011" y="796158"/>
            <a:ext cx="5235472" cy="528201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«Бежецкое литьё»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чугунные люки и решётки, печное литьё, чугунные детали для машиностроения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6950267660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170025, г. Тверь, ул. Бочкина, д. 14, ОФИС 4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6"/>
              </a:rPr>
              <a:t>https://b-metal.ru/</a:t>
            </a:r>
            <a:endParaRPr lang="ru-RU" sz="1800" u="sng" spc="-1" dirty="0">
              <a:solidFill>
                <a:srgbClr val="0563C1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7"/>
              </a:rPr>
              <a:t>mail@b-metal.ru</a:t>
            </a:r>
            <a:endParaRPr lang="ru-RU" sz="1800" u="sng" spc="-1" dirty="0">
              <a:solidFill>
                <a:srgbClr val="0563C1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 (4822) 77-03-87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C3B0AA0-FDE4-3597-EB18-8F5E2FA869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8799" y="4715068"/>
            <a:ext cx="3302944" cy="131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81014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7C00718-4BC6-2034-46B7-5846F29BC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74</a:t>
            </a:fld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2D7250-BAB6-AAEE-3283-D12AA4326DDF}"/>
              </a:ext>
            </a:extLst>
          </p:cNvPr>
          <p:cNvSpPr txBox="1">
            <a:spLocks/>
          </p:cNvSpPr>
          <p:nvPr/>
        </p:nvSpPr>
        <p:spPr>
          <a:xfrm>
            <a:off x="707011" y="796158"/>
            <a:ext cx="5235472" cy="528201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«Нелидовский пластик»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производство листовых пластиков</a:t>
            </a:r>
            <a:endParaRPr lang="ru-RU" sz="1800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6912012702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172527, Тверская обл., г. Нелидово, ул. Строителей, д. 18, пом. 79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2"/>
              </a:rPr>
              <a:t>https://nel-plastik.ru/</a:t>
            </a:r>
            <a:endParaRPr lang="ru-RU" sz="1800" u="sng" spc="-1" dirty="0">
              <a:solidFill>
                <a:srgbClr val="0563C1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3"/>
              </a:rPr>
              <a:t>nel-plastik@mail.ru</a:t>
            </a:r>
            <a:endParaRPr lang="ru-RU" sz="1800" u="sng" spc="-1" dirty="0">
              <a:solidFill>
                <a:srgbClr val="0563C1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 (48266) 3-72-24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E79192-15EC-CDFC-067C-7D2E7E985F23}"/>
              </a:ext>
            </a:extLst>
          </p:cNvPr>
          <p:cNvSpPr txBox="1"/>
          <p:nvPr/>
        </p:nvSpPr>
        <p:spPr>
          <a:xfrm>
            <a:off x="0" y="4450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Конструкции и комплектация для сетей и линейных объектов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343E30-5F01-899E-CEEB-46A74ECCC312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4" action="ppaction://hlinksldjump"/>
              </a:rPr>
              <a:t>Вернуться в оглавление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BD1DF1B-B1A9-0F74-5A20-CE610B782C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36568" y="4533090"/>
            <a:ext cx="4376358" cy="12920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59ABCCC-AAEA-4D00-620D-A8C3CBA1F4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736404" y="796158"/>
            <a:ext cx="4617396" cy="259832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9B0486B-0607-AC4E-5E42-E464888457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374" y="3489446"/>
            <a:ext cx="4604426" cy="258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96991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AF0BD71-0FAF-FFF4-B692-44702A7FA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75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D7592D-1D6A-77F4-4F78-2FF3F45B872C}"/>
              </a:ext>
            </a:extLst>
          </p:cNvPr>
          <p:cNvSpPr txBox="1"/>
          <p:nvPr/>
        </p:nvSpPr>
        <p:spPr>
          <a:xfrm>
            <a:off x="0" y="4450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Системы безопасности и контроля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62551D-B804-615E-2A88-3E056B04143D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CFDBD958-DACB-28AB-010F-6E9ED8D9EB4F}"/>
              </a:ext>
            </a:extLst>
          </p:cNvPr>
          <p:cNvSpPr txBox="1">
            <a:spLocks/>
          </p:cNvSpPr>
          <p:nvPr/>
        </p:nvSpPr>
        <p:spPr>
          <a:xfrm>
            <a:off x="570237" y="988379"/>
            <a:ext cx="5399242" cy="488124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«ПРОМИНВЕСТГРУПП»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endParaRPr lang="en-US" sz="1800" b="1" u="sng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Производство </a:t>
            </a:r>
            <a:r>
              <a:rPr lang="ru-RU" sz="1800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противотаранного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и блокирующего оборудования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</a:t>
            </a:r>
            <a:r>
              <a:rPr lang="ru-RU" sz="1800" dirty="0">
                <a:solidFill>
                  <a:srgbClr val="01040E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6910015842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</a:t>
            </a:r>
            <a:r>
              <a:rPr lang="ru-RU" sz="1800" dirty="0">
                <a:solidFill>
                  <a:srgbClr val="01040E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171502, Тверская область, город Кимры, </a:t>
            </a:r>
            <a:r>
              <a:rPr lang="ru-RU" sz="1800" dirty="0" err="1">
                <a:solidFill>
                  <a:srgbClr val="01040E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ул</a:t>
            </a:r>
            <a:r>
              <a:rPr lang="ru-RU" sz="1800" dirty="0">
                <a:solidFill>
                  <a:srgbClr val="01040E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Орджоникидзе, д. 70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https://promgroup.ru/</a:t>
            </a:r>
            <a:r>
              <a:rPr lang="ru-RU" sz="1800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spc="-1" dirty="0">
                <a:solidFill>
                  <a:srgbClr val="0070C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4"/>
              </a:rPr>
              <a:t>prominvestgroup@list.ru</a:t>
            </a:r>
            <a:r>
              <a:rPr lang="ru-RU" sz="1800" spc="-1" dirty="0">
                <a:solidFill>
                  <a:srgbClr val="0070C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8 (48236) 7-42-22</a:t>
            </a: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4808912-D089-C07F-B8D2-9C2DEFD88C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37" y="5256362"/>
            <a:ext cx="4620130" cy="609600"/>
          </a:xfrm>
          <a:prstGeom prst="rect">
            <a:avLst/>
          </a:prstGeom>
        </p:spPr>
      </p:pic>
      <p:sp>
        <p:nvSpPr>
          <p:cNvPr id="9" name="Объект 2">
            <a:extLst>
              <a:ext uri="{FF2B5EF4-FFF2-40B4-BE49-F238E27FC236}">
                <a16:creationId xmlns:a16="http://schemas.microsoft.com/office/drawing/2014/main" id="{0FA35C26-03C5-6094-89F7-0AD1E93F5FDB}"/>
              </a:ext>
            </a:extLst>
          </p:cNvPr>
          <p:cNvSpPr txBox="1">
            <a:spLocks/>
          </p:cNvSpPr>
          <p:nvPr/>
        </p:nvSpPr>
        <p:spPr>
          <a:xfrm>
            <a:off x="6228134" y="984720"/>
            <a:ext cx="4764932" cy="488124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«АКОМ»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endParaRPr lang="en-US" sz="1800" b="1" u="sng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Производство электромагнитных замков, блоков бесперебойного питания, а также услуги металлообработки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</a:t>
            </a:r>
            <a:r>
              <a:rPr lang="ru-RU" sz="1800" dirty="0">
                <a:solidFill>
                  <a:srgbClr val="01040E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6902026858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</a:t>
            </a:r>
            <a:r>
              <a:rPr lang="ru-RU" sz="1800" dirty="0">
                <a:solidFill>
                  <a:srgbClr val="01040E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170040, Тверская область, город Тверь, </a:t>
            </a:r>
            <a:r>
              <a:rPr lang="ru-RU" sz="1800" dirty="0" err="1">
                <a:solidFill>
                  <a:srgbClr val="01040E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пр-кт</a:t>
            </a:r>
            <a:r>
              <a:rPr lang="ru-RU" sz="1800" dirty="0">
                <a:solidFill>
                  <a:srgbClr val="01040E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Николая </a:t>
            </a:r>
            <a:r>
              <a:rPr lang="ru-RU" sz="1800" dirty="0" err="1">
                <a:solidFill>
                  <a:srgbClr val="01040E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Корыткова</a:t>
            </a:r>
            <a:r>
              <a:rPr lang="ru-RU" sz="1800" dirty="0">
                <a:solidFill>
                  <a:srgbClr val="01040E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, д. 43д, офис 1</a:t>
            </a: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6"/>
              </a:rPr>
              <a:t>https://akom-tver.ru/</a:t>
            </a: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spc="-1" dirty="0">
                <a:solidFill>
                  <a:srgbClr val="0070C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7"/>
              </a:rPr>
              <a:t>akomtver@mail.ru</a:t>
            </a:r>
            <a:endParaRPr lang="ru-RU" sz="1800" spc="-1" dirty="0">
              <a:solidFill>
                <a:srgbClr val="0070C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8 (4822) 44-62-77</a:t>
            </a: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FB54E5A-66DE-58EE-59A1-021055C769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385217" y="5152300"/>
            <a:ext cx="2450766" cy="97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92372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61AF430-8685-AB42-3CCD-155877549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76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6495B2-48EA-5989-B4F1-89B2C82C053F}"/>
              </a:ext>
            </a:extLst>
          </p:cNvPr>
          <p:cNvSpPr txBox="1"/>
          <p:nvPr/>
        </p:nvSpPr>
        <p:spPr>
          <a:xfrm>
            <a:off x="0" y="4450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Системы безопасности и контроля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F30D10-083D-BE29-2B81-0BB5FFDCCD21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881BD86D-35F4-D536-61D4-AD1E46CEE130}"/>
              </a:ext>
            </a:extLst>
          </p:cNvPr>
          <p:cNvSpPr txBox="1">
            <a:spLocks/>
          </p:cNvSpPr>
          <p:nvPr/>
        </p:nvSpPr>
        <p:spPr>
          <a:xfrm>
            <a:off x="838199" y="1003993"/>
            <a:ext cx="5165035" cy="488124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«НПО Гранит-Саламандра»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endParaRPr lang="en-US" sz="1800" b="1" u="sng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Производство систем аэрозольного пожаротушения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</a:t>
            </a:r>
            <a:r>
              <a:rPr lang="ru-RU" sz="1800" dirty="0">
                <a:solidFill>
                  <a:srgbClr val="01040E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6950261749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</a:t>
            </a:r>
            <a:r>
              <a:rPr lang="ru-RU" sz="1800" dirty="0">
                <a:solidFill>
                  <a:srgbClr val="01040E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170023, Тверская область, г Тверь, </a:t>
            </a:r>
            <a:r>
              <a:rPr lang="ru-RU" sz="1800" dirty="0" err="1">
                <a:solidFill>
                  <a:srgbClr val="01040E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ул</a:t>
            </a:r>
            <a:r>
              <a:rPr lang="ru-RU" sz="1800" dirty="0">
                <a:solidFill>
                  <a:srgbClr val="01040E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Маршала Захарова, д. 17, этаж 1 </a:t>
            </a:r>
            <a:r>
              <a:rPr lang="ru-RU" sz="1800" dirty="0" err="1">
                <a:solidFill>
                  <a:srgbClr val="01040E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помещ</a:t>
            </a:r>
            <a:r>
              <a:rPr lang="ru-RU" sz="1800" dirty="0">
                <a:solidFill>
                  <a:srgbClr val="01040E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. 1 комн. 2</a:t>
            </a: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https://www.granit-salamandra.ru/</a:t>
            </a: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spc="-1" dirty="0">
                <a:solidFill>
                  <a:srgbClr val="0070C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4"/>
              </a:rPr>
              <a:t>info@granit-salamandra.ru</a:t>
            </a:r>
            <a:endParaRPr lang="ru-RU" sz="1800" spc="-1" dirty="0">
              <a:solidFill>
                <a:srgbClr val="0070C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8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(495) 641-23-81</a:t>
            </a: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97A5AFA-3ACD-E277-AF6B-5D29785783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481" y="4821474"/>
            <a:ext cx="3603351" cy="1239369"/>
          </a:xfrm>
          <a:prstGeom prst="rect">
            <a:avLst/>
          </a:prstGeom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29E9DCCF-9710-B912-6907-15D76334999E}"/>
              </a:ext>
            </a:extLst>
          </p:cNvPr>
          <p:cNvSpPr txBox="1">
            <a:spLocks/>
          </p:cNvSpPr>
          <p:nvPr/>
        </p:nvSpPr>
        <p:spPr>
          <a:xfrm>
            <a:off x="6188768" y="1003993"/>
            <a:ext cx="5145156" cy="51652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НПО «УСП»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автономные установки пожаротушения на базе УСП-101 и огнетушителя  «БУРАН-8»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6903022510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170002, Тверская Область,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г.о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. Город Тверь, г Тверь, пер Спортивный, д. 1А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6"/>
              </a:rPr>
              <a:t>https://usp101-tver.ru/index.php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(4822) 32-08-94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Почта: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7"/>
              </a:rPr>
              <a:t>info@usp101-tver.ru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182C97B-66B4-EFE0-178F-0A18F963CB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616" y="4821474"/>
            <a:ext cx="4333459" cy="123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66008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5A02B23-A410-F756-7933-A3F12EC34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77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641526-EBFD-B9BB-225C-C6D1EB51EC72}"/>
              </a:ext>
            </a:extLst>
          </p:cNvPr>
          <p:cNvSpPr txBox="1"/>
          <p:nvPr/>
        </p:nvSpPr>
        <p:spPr>
          <a:xfrm>
            <a:off x="0" y="4450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Системы безопасности и контроля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DB0054-04E6-7CB2-909F-2649408DF264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CE3ED1BA-12F2-9A70-65D3-2711DFEF0F81}"/>
              </a:ext>
            </a:extLst>
          </p:cNvPr>
          <p:cNvSpPr txBox="1">
            <a:spLocks/>
          </p:cNvSpPr>
          <p:nvPr/>
        </p:nvSpPr>
        <p:spPr>
          <a:xfrm>
            <a:off x="838199" y="1003993"/>
            <a:ext cx="5165035" cy="488124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«НПК «Алеко»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производитель исполнительных устройств для систем контроля и управления доступом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</a:t>
            </a:r>
            <a:r>
              <a:rPr lang="ru-RU" sz="1800" dirty="0">
                <a:solidFill>
                  <a:srgbClr val="01040E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6910014528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</a:t>
            </a:r>
            <a:r>
              <a:rPr lang="ru-RU" sz="1800" dirty="0">
                <a:solidFill>
                  <a:srgbClr val="01040E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171507, Тверская Область, </a:t>
            </a:r>
            <a:r>
              <a:rPr lang="ru-RU" sz="1800" dirty="0" err="1">
                <a:solidFill>
                  <a:srgbClr val="01040E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м.о</a:t>
            </a:r>
            <a:r>
              <a:rPr lang="ru-RU" sz="1800" dirty="0">
                <a:solidFill>
                  <a:srgbClr val="01040E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. Кимрский, г Кимры, ш Ильинское, д. 11</a:t>
            </a: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https://www.alekolock.ru/</a:t>
            </a: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spc="-1" dirty="0">
                <a:solidFill>
                  <a:srgbClr val="0070C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4"/>
              </a:rPr>
              <a:t>am@alekolock.ru</a:t>
            </a:r>
            <a:endParaRPr lang="ru-RU" sz="1800" spc="-1" dirty="0">
              <a:solidFill>
                <a:srgbClr val="0070C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8 495 145-82-84</a:t>
            </a: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1642584-C78B-F62F-52FE-609CDD90D2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84" y="5063441"/>
            <a:ext cx="4796864" cy="79056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75AF30D-9439-36D1-9F0F-D033DFF064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536" y="1003993"/>
            <a:ext cx="3586264" cy="268969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D315F56-ADB6-F194-BEF0-41904A1739C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8" b="6643"/>
          <a:stretch/>
        </p:blipFill>
        <p:spPr>
          <a:xfrm>
            <a:off x="7767536" y="3667228"/>
            <a:ext cx="3197158" cy="257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03425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02539F9-76CD-09EA-EBD9-E7EFEA263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78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3FFAB98-3813-167B-E2AB-C144BF554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83610B5D-F3F6-D7D6-962D-8A08E16BEF57}"/>
              </a:ext>
            </a:extLst>
          </p:cNvPr>
          <p:cNvSpPr txBox="1">
            <a:spLocks/>
          </p:cNvSpPr>
          <p:nvPr/>
        </p:nvSpPr>
        <p:spPr>
          <a:xfrm>
            <a:off x="626165" y="2117035"/>
            <a:ext cx="7543800" cy="218660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4.Благоустройство территории, доступная среда</a:t>
            </a:r>
            <a:br>
              <a:rPr lang="ru-RU" sz="3200" dirty="0">
                <a:solidFill>
                  <a:srgbClr val="002060"/>
                </a:solidFill>
                <a:latin typeface="Calibri" panose="020F0502020204030204" pitchFamily="34" charset="0"/>
                <a:ea typeface="Jost" pitchFamily="2" charset="-52"/>
              </a:rPr>
            </a:br>
            <a:endParaRPr lang="ru-RU" sz="3200" dirty="0">
              <a:solidFill>
                <a:srgbClr val="002060"/>
              </a:solidFill>
              <a:latin typeface="Calibri" panose="020F0502020204030204" pitchFamily="34" charset="0"/>
              <a:ea typeface="Jost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1952760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C69EF86-CF04-69D1-412A-FFE36489A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79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60E8D6-F3DB-E351-A946-B982DF98E33A}"/>
              </a:ext>
            </a:extLst>
          </p:cNvPr>
          <p:cNvSpPr txBox="1"/>
          <p:nvPr/>
        </p:nvSpPr>
        <p:spPr>
          <a:xfrm>
            <a:off x="0" y="4450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Благоустройство территории, доступная среда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5EC05A-C7F4-4685-96E3-0592DDF06DDE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3">
            <a:extLst>
              <a:ext uri="{FF2B5EF4-FFF2-40B4-BE49-F238E27FC236}">
                <a16:creationId xmlns:a16="http://schemas.microsoft.com/office/drawing/2014/main" id="{EF7B7731-C727-3BE6-5C68-09289B2BC00A}"/>
              </a:ext>
            </a:extLst>
          </p:cNvPr>
          <p:cNvSpPr txBox="1">
            <a:spLocks/>
          </p:cNvSpPr>
          <p:nvPr/>
        </p:nvSpPr>
        <p:spPr>
          <a:xfrm>
            <a:off x="6422668" y="803122"/>
            <a:ext cx="5181600" cy="52270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АО «ТЖБИ-4»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бетонные и растворные смеси общего назначения, изготовление малых архитектурных форм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6903008805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170017, Тверская область, г. Тверь, 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Коняевская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ул., д. 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ru-RU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https://www.tzhbi4.ru/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ru-RU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4"/>
              </a:rPr>
              <a:t>sales@tzhbi4.ru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8 (4822) 65-56-44, 8 (4822) 77-61-11, 8 (4822) 33-27-70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pic>
        <p:nvPicPr>
          <p:cNvPr id="6" name="Рисунок 10">
            <a:extLst>
              <a:ext uri="{FF2B5EF4-FFF2-40B4-BE49-F238E27FC236}">
                <a16:creationId xmlns:a16="http://schemas.microsoft.com/office/drawing/2014/main" id="{45B278EF-E6EC-FFE6-8112-1225BA0A1F63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8048996" y="4883502"/>
            <a:ext cx="1491820" cy="1361556"/>
          </a:xfrm>
          <a:prstGeom prst="rect">
            <a:avLst/>
          </a:prstGeom>
          <a:ln w="0">
            <a:noFill/>
          </a:ln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0D974D65-2F64-4313-18A6-A6B1903371F0}"/>
              </a:ext>
            </a:extLst>
          </p:cNvPr>
          <p:cNvSpPr txBox="1">
            <a:spLocks/>
          </p:cNvSpPr>
          <p:nvPr/>
        </p:nvSpPr>
        <p:spPr>
          <a:xfrm>
            <a:off x="450415" y="803122"/>
            <a:ext cx="5135217" cy="5228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«МЕТАВР»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металлообработка, изготовление малых архитектурных форм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b="1" u="sng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6950047424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170540, Тверская Область,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м.р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-н Калининский,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с.п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.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Бурашевское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, промзона Боровлево-2,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зд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. 2Б,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помещ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. 1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6"/>
              </a:rPr>
              <a:t>https://metavr.ru/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Почта: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7"/>
              </a:rPr>
              <a:t>info@metavr.ru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8 800 500-88-69, +7 (4822) 790-190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C065DA9-CA13-7370-FE47-25E0FFAA1B0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85" b="37182"/>
          <a:stretch/>
        </p:blipFill>
        <p:spPr>
          <a:xfrm>
            <a:off x="1146096" y="5183470"/>
            <a:ext cx="3461144" cy="82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932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7303E69-4AEB-BE83-206E-2E42224EB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8</a:t>
            </a:fld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DE7DFB-AC09-5263-60F4-4FB544F27E38}"/>
              </a:ext>
            </a:extLst>
          </p:cNvPr>
          <p:cNvSpPr txBox="1">
            <a:spLocks/>
          </p:cNvSpPr>
          <p:nvPr/>
        </p:nvSpPr>
        <p:spPr>
          <a:xfrm>
            <a:off x="565597" y="975405"/>
            <a:ext cx="5181600" cy="522706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50000"/>
                  </a:schemeClr>
                </a:solidFill>
                <a:ea typeface="Jost" pitchFamily="2" charset="-52"/>
                <a:cs typeface="Times New Roman" panose="02020603050405020304" pitchFamily="18" charset="0"/>
              </a:rPr>
              <a:t>АО «КСК «Ржевский»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endParaRPr lang="ru-RU" sz="1800" u="sng" spc="-1" dirty="0">
              <a:solidFill>
                <a:srgbClr val="000000"/>
              </a:solidFill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 керамзитовый гравий, сухие смеси, щебень,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песок, товарный бетон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ИНН: 6914001512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Адрес: 172391, Тверская область, г. Ржев,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Центральная ул., д.25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563C1"/>
                </a:solidFill>
                <a:ea typeface="Jost" pitchFamily="2" charset="-52"/>
                <a:cs typeface="Times New Roman" panose="02020603050405020304" pitchFamily="18" charset="0"/>
              </a:rPr>
              <a:t>https://www.rzevgbi.ru/</a:t>
            </a:r>
            <a:endParaRPr lang="ru-RU" sz="1800" spc="-1" dirty="0">
              <a:solidFill>
                <a:srgbClr val="000000"/>
              </a:solidFill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spc="-1" dirty="0">
                <a:solidFill>
                  <a:srgbClr val="0563C1"/>
                </a:solidFill>
                <a:ea typeface="Jost" pitchFamily="2" charset="-52"/>
                <a:cs typeface="Times New Roman" panose="02020603050405020304" pitchFamily="18" charset="0"/>
                <a:hlinkClick r:id="rId2"/>
              </a:rPr>
              <a:t>marketing@rzevgbi.ru</a:t>
            </a: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, </a:t>
            </a:r>
            <a:r>
              <a:rPr lang="en-US" sz="1800" spc="-1" dirty="0">
                <a:solidFill>
                  <a:srgbClr val="0563C1"/>
                </a:solidFill>
                <a:ea typeface="Jost" pitchFamily="2" charset="-52"/>
                <a:cs typeface="Times New Roman" panose="02020603050405020304" pitchFamily="18" charset="0"/>
                <a:hlinkClick r:id="rId3"/>
              </a:rPr>
              <a:t>ksk@rzevgbi.ru</a:t>
            </a: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Телефоны (приемная): 8 800-250-64-95</a:t>
            </a:r>
          </a:p>
          <a:p>
            <a:pPr>
              <a:lnSpc>
                <a:spcPct val="100000"/>
              </a:lnSpc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16FE80F-FBE8-8886-051C-C5BDBAB1AC51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058816" y="4730142"/>
            <a:ext cx="3085166" cy="975276"/>
          </a:xfrm>
          <a:prstGeom prst="rect">
            <a:avLst/>
          </a:prstGeom>
          <a:ln w="0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88B19A-80C7-99FF-7E16-8BB5CA46FECD}"/>
              </a:ext>
            </a:extLst>
          </p:cNvPr>
          <p:cNvSpPr txBox="1"/>
          <p:nvPr/>
        </p:nvSpPr>
        <p:spPr>
          <a:xfrm>
            <a:off x="-868680" y="6202468"/>
            <a:ext cx="6217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5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3BF815-0377-59A8-FC18-3584C5CB5C8C}"/>
              </a:ext>
            </a:extLst>
          </p:cNvPr>
          <p:cNvSpPr txBox="1"/>
          <p:nvPr/>
        </p:nvSpPr>
        <p:spPr>
          <a:xfrm>
            <a:off x="0" y="4568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Товарный бетон</a:t>
            </a:r>
          </a:p>
        </p:txBody>
      </p:sp>
      <p:sp>
        <p:nvSpPr>
          <p:cNvPr id="7" name="Объект 3">
            <a:extLst>
              <a:ext uri="{FF2B5EF4-FFF2-40B4-BE49-F238E27FC236}">
                <a16:creationId xmlns:a16="http://schemas.microsoft.com/office/drawing/2014/main" id="{1FC79271-FB5C-EE2E-5A84-C370B9683FE4}"/>
              </a:ext>
            </a:extLst>
          </p:cNvPr>
          <p:cNvSpPr txBox="1">
            <a:spLocks/>
          </p:cNvSpPr>
          <p:nvPr/>
        </p:nvSpPr>
        <p:spPr>
          <a:xfrm>
            <a:off x="6183095" y="978835"/>
            <a:ext cx="5181600" cy="52270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ООО «</a:t>
            </a:r>
            <a:r>
              <a:rPr lang="ru-RU" sz="1800" b="1" spc="-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Промбетон</a:t>
            </a:r>
            <a:r>
              <a:rPr lang="ru-RU" sz="1800" b="1" spc="-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Товарный бетон, раствор бетонный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пескобетон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, керамзитобетон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6950221633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170040, Тверская область, г. Тверь, пр-т Николая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Корыткова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, д. 17, пом. 10.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6"/>
              </a:rPr>
              <a:t>https://prom-beton.su/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7"/>
              </a:rPr>
              <a:t>info@prom-beton.su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</a:t>
            </a:r>
            <a:r>
              <a:rPr lang="ru-RU" sz="1800" dirty="0">
                <a:solidFill>
                  <a:srgbClr val="E41D0C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ru-RU" sz="1800" dirty="0">
                <a:latin typeface="Calibri" panose="020F0502020204030204" pitchFamily="34" charset="0"/>
                <a:ea typeface="Jost" pitchFamily="2" charset="-52"/>
              </a:rPr>
              <a:t>8 (4822) 45-45-95</a:t>
            </a:r>
            <a:endParaRPr lang="ru-RU" sz="1800" spc="-1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DE25689-AD07-76C4-346F-50AE0DBB13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538" y="4730142"/>
            <a:ext cx="3512123" cy="97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74412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77999AD-3250-8022-0E6F-7CF3E57B8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80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ED6254-8F94-0423-5752-D3AC5BDE4A5F}"/>
              </a:ext>
            </a:extLst>
          </p:cNvPr>
          <p:cNvSpPr txBox="1"/>
          <p:nvPr/>
        </p:nvSpPr>
        <p:spPr>
          <a:xfrm>
            <a:off x="0" y="4450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Благоустройство территории, доступная среда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B14A38-000C-660D-AD17-4D575D7BB13A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Прямоугольник 11">
            <a:extLst>
              <a:ext uri="{FF2B5EF4-FFF2-40B4-BE49-F238E27FC236}">
                <a16:creationId xmlns:a16="http://schemas.microsoft.com/office/drawing/2014/main" id="{D9670A43-AC23-BA4C-3D74-689C62B2E888}"/>
              </a:ext>
            </a:extLst>
          </p:cNvPr>
          <p:cNvSpPr/>
          <p:nvPr/>
        </p:nvSpPr>
        <p:spPr>
          <a:xfrm>
            <a:off x="6425215" y="803122"/>
            <a:ext cx="5505369" cy="50194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«Вертикаль»</a:t>
            </a:r>
          </a:p>
          <a:p>
            <a:endParaRPr lang="ru-RU" sz="1800" b="1" u="sng" strike="noStrike" spc="-1" dirty="0">
              <a:solidFill>
                <a:srgbClr val="000000"/>
              </a:solidFill>
              <a:uFillTx/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Производимая продукция:</a:t>
            </a:r>
            <a:r>
              <a:rPr lang="ru-RU" sz="1800" b="1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</a:t>
            </a:r>
            <a:r>
              <a:rPr lang="ru-RU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Jost" pitchFamily="2" charset="-52"/>
              </a:rPr>
              <a:t>роизводство пластмассовых плит, полос, труб и профилей, 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 также тактильных мнемосхем и изготовление книг для слабовидящих по системе Брайля</a:t>
            </a:r>
          </a:p>
          <a:p>
            <a:endParaRPr lang="ru-RU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</a:t>
            </a:r>
            <a:r>
              <a:rPr lang="ru-RU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Jost" pitchFamily="2" charset="-52"/>
              </a:rPr>
              <a:t>6915010809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</a:t>
            </a:r>
            <a:r>
              <a:rPr lang="ru-RU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Jost" pitchFamily="2" charset="-52"/>
              </a:rPr>
              <a:t>172007, Тверская область, г. Торжок, Калининское шоссе, д.8А стр.2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hlinkClick r:id="rId3"/>
              </a:rPr>
              <a:t>https://tiflocentre.ru/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b="0" i="0" dirty="0">
                <a:solidFill>
                  <a:srgbClr val="012F91"/>
                </a:solidFill>
                <a:effectLst/>
                <a:latin typeface="Calibri" panose="020F0502020204030204" pitchFamily="34" charset="0"/>
                <a:ea typeface="Jost" pitchFamily="2" charset="-52"/>
              </a:rPr>
              <a:t>sale@tiflocentre.ru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</a:t>
            </a:r>
            <a:r>
              <a:rPr lang="ru-RU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Jost" pitchFamily="2" charset="-52"/>
              </a:rPr>
              <a:t>8 (48251) 9-24-54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471A5A8-52EA-484E-820D-60D9D8E72C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345" y="4836770"/>
            <a:ext cx="2444105" cy="1042831"/>
          </a:xfrm>
          <a:prstGeom prst="rect">
            <a:avLst/>
          </a:prstGeom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6486011E-3103-A4CF-BAC8-7A0FD0F27CA7}"/>
              </a:ext>
            </a:extLst>
          </p:cNvPr>
          <p:cNvSpPr txBox="1">
            <a:spLocks/>
          </p:cNvSpPr>
          <p:nvPr/>
        </p:nvSpPr>
        <p:spPr>
          <a:xfrm>
            <a:off x="450415" y="803122"/>
            <a:ext cx="5135217" cy="5228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</a:t>
            </a:r>
            <a:r>
              <a:rPr lang="ru-RU" sz="1800" b="1" spc="-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Бушевецкий</a:t>
            </a: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 Завод»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изготовление малых архитектурных форм, детских площадок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b="1" u="sng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6907008330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171076, Тверская обл., г. Бологое, ул. Народная, д. 9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5"/>
              </a:rPr>
              <a:t>https://www.bushevec.ru/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Почта: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6"/>
              </a:rPr>
              <a:t>bushevec2009@yandex.ru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8-920-166-08-25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BB54B5A-16A7-5438-9FB0-19785A5964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35" y="5252851"/>
            <a:ext cx="4021360" cy="77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86441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78682A1-69AD-4323-A956-C06C5749C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81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F31238-A1A2-1445-0A1E-E18DBEFE2DA8}"/>
              </a:ext>
            </a:extLst>
          </p:cNvPr>
          <p:cNvSpPr txBox="1"/>
          <p:nvPr/>
        </p:nvSpPr>
        <p:spPr>
          <a:xfrm>
            <a:off x="0" y="4450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Благоустройство территории, доступная среда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A6C715-F473-4EBD-7FB8-2738110F1A53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75B622E0-0A62-0B93-3B11-8D89CD691C89}"/>
              </a:ext>
            </a:extLst>
          </p:cNvPr>
          <p:cNvSpPr txBox="1">
            <a:spLocks/>
          </p:cNvSpPr>
          <p:nvPr/>
        </p:nvSpPr>
        <p:spPr>
          <a:xfrm>
            <a:off x="450415" y="803122"/>
            <a:ext cx="5135217" cy="5228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</a:t>
            </a:r>
            <a:r>
              <a:rPr lang="ru-RU" sz="1800" b="1" spc="-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Аганар</a:t>
            </a: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»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производство модульных зданий, бытовок, блок контейнеров, постов охраны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b="1" u="sng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6950259404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170040, г. Тверь, ул. Борихино Поле, д. 1, ЭТАЖ/ПОМЕЩ. 1/3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https://aganar.ru/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Почта: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info@aganar.ru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8 (4822) 78-18-46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7" name="Рисунок 6" descr="Изображение выглядит как текст, Шрифт, Графика, графический дизайн&#10;&#10;AI-generated content may be incorrect.">
            <a:extLst>
              <a:ext uri="{FF2B5EF4-FFF2-40B4-BE49-F238E27FC236}">
                <a16:creationId xmlns:a16="http://schemas.microsoft.com/office/drawing/2014/main" id="{087F7FD2-CC6F-F0D4-DA3B-B2C756630E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148" b="29811"/>
          <a:stretch/>
        </p:blipFill>
        <p:spPr>
          <a:xfrm>
            <a:off x="1634739" y="4469683"/>
            <a:ext cx="1583876" cy="1735752"/>
          </a:xfrm>
          <a:prstGeom prst="rect">
            <a:avLst/>
          </a:prstGeom>
        </p:spPr>
      </p:pic>
      <p:pic>
        <p:nvPicPr>
          <p:cNvPr id="9" name="Рисунок 8" descr="Изображение выглядит как транспортное средство, Наземный транспорт, дорога, машина&#10;&#10;AI-generated content may be incorrect.">
            <a:extLst>
              <a:ext uri="{FF2B5EF4-FFF2-40B4-BE49-F238E27FC236}">
                <a16:creationId xmlns:a16="http://schemas.microsoft.com/office/drawing/2014/main" id="{B0D0C5CC-35B2-9252-5B77-E83876C9A5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1222759"/>
            <a:ext cx="6172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66652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DADC18C-400D-C313-B881-0BDB1C617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82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908BCD-9BD7-7C38-2965-D2BCA26496B7}"/>
              </a:ext>
            </a:extLst>
          </p:cNvPr>
          <p:cNvSpPr txBox="1"/>
          <p:nvPr/>
        </p:nvSpPr>
        <p:spPr>
          <a:xfrm>
            <a:off x="0" y="4450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Благоустройство территории, доступная среда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F130F1-E4C2-FB56-DB2B-399971582FCD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7FDE225E-DADE-9E18-85F5-FA111C052E3A}"/>
              </a:ext>
            </a:extLst>
          </p:cNvPr>
          <p:cNvSpPr txBox="1">
            <a:spLocks/>
          </p:cNvSpPr>
          <p:nvPr/>
        </p:nvSpPr>
        <p:spPr>
          <a:xfrm>
            <a:off x="450415" y="803122"/>
            <a:ext cx="5135217" cy="5228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ЗДИСО «</a:t>
            </a:r>
            <a:r>
              <a:rPr lang="ru-RU" sz="1800" b="1" spc="-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Димар</a:t>
            </a: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»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производство малых архитектурных форм, игровых комплексов, спортивного инвентаря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b="1" u="sng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6914018629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172387, Тверская область, г. Ржев, ул. Солнечная, 4Б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https://dimar-maf.ru/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Почта: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dimar-maf@yandex.ru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8 (48232) 3-50-14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7" name="Рисунок 6" descr="Изображение выглядит как Графика, Шрифт, графический дизайн, снимок экрана&#10;&#10;AI-generated content may be incorrect.">
            <a:extLst>
              <a:ext uri="{FF2B5EF4-FFF2-40B4-BE49-F238E27FC236}">
                <a16:creationId xmlns:a16="http://schemas.microsoft.com/office/drawing/2014/main" id="{1936BECF-94ED-B5E8-E37C-2C6A5C0A2A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11" y="4774260"/>
            <a:ext cx="3801698" cy="909376"/>
          </a:xfrm>
          <a:prstGeom prst="rect">
            <a:avLst/>
          </a:prstGeom>
        </p:spPr>
      </p:pic>
      <p:pic>
        <p:nvPicPr>
          <p:cNvPr id="10" name="Рисунок 9" descr="Изображение выглядит как лестница, поручень, детская площадка&#10;&#10;AI-generated content may be incorrect.">
            <a:extLst>
              <a:ext uri="{FF2B5EF4-FFF2-40B4-BE49-F238E27FC236}">
                <a16:creationId xmlns:a16="http://schemas.microsoft.com/office/drawing/2014/main" id="{E8FE8913-18B6-C495-82B5-DDA491354E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7" r="4387"/>
          <a:stretch/>
        </p:blipFill>
        <p:spPr>
          <a:xfrm>
            <a:off x="8504409" y="803122"/>
            <a:ext cx="3340046" cy="3016722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корзина, контейнер&#10;&#10;AI-generated content may be incorrect.">
            <a:extLst>
              <a:ext uri="{FF2B5EF4-FFF2-40B4-BE49-F238E27FC236}">
                <a16:creationId xmlns:a16="http://schemas.microsoft.com/office/drawing/2014/main" id="{B4ADB00D-0137-80D7-E9F8-5383FC57B2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530" y="938625"/>
            <a:ext cx="2095966" cy="2745716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скамейка, Уличная скамья, Уличная мебель&#10;&#10;AI-generated content may be incorrect.">
            <a:extLst>
              <a:ext uri="{FF2B5EF4-FFF2-40B4-BE49-F238E27FC236}">
                <a16:creationId xmlns:a16="http://schemas.microsoft.com/office/drawing/2014/main" id="{E595D6B3-B286-D9C0-B791-1CD74C46A0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513" y="3819844"/>
            <a:ext cx="3627456" cy="222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82193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9A50BAC-3EDB-2B8A-06AE-82573CEB8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83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7898BF-08C6-D44E-6D35-7C9CC81E11DE}"/>
              </a:ext>
            </a:extLst>
          </p:cNvPr>
          <p:cNvSpPr txBox="1"/>
          <p:nvPr/>
        </p:nvSpPr>
        <p:spPr>
          <a:xfrm>
            <a:off x="0" y="4450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Благоустройство территории, доступная среда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DCA986-F14D-6B48-F450-1141DF821C90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B9EF07A4-7367-525B-AC48-2D9412506873}"/>
              </a:ext>
            </a:extLst>
          </p:cNvPr>
          <p:cNvSpPr txBox="1">
            <a:spLocks/>
          </p:cNvSpPr>
          <p:nvPr/>
        </p:nvSpPr>
        <p:spPr>
          <a:xfrm>
            <a:off x="450415" y="803122"/>
            <a:ext cx="5135217" cy="5228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ГК «Комфорт-Сервис-Рециклинг»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производство бесшовных резиновых покрытий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b="1" u="sng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6950230116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170027, г. Тверь, ул. Авангардная, д. 27, ОФИС 5,6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https://grkks.ru/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Почта: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provans-clean@mail.ru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8 (800) 101-26-12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7" name="Рисунок 6" descr="Изображение выглядит как текст, снимок экрана, Графика, дизайн&#10;&#10;AI-generated content may be incorrect.">
            <a:extLst>
              <a:ext uri="{FF2B5EF4-FFF2-40B4-BE49-F238E27FC236}">
                <a16:creationId xmlns:a16="http://schemas.microsoft.com/office/drawing/2014/main" id="{4FDD02C1-2394-9672-A9EE-D0AD0E809D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t="33582" r="5868" b="33978"/>
          <a:stretch/>
        </p:blipFill>
        <p:spPr>
          <a:xfrm>
            <a:off x="707011" y="4481567"/>
            <a:ext cx="3855134" cy="1436912"/>
          </a:xfrm>
          <a:prstGeom prst="rect">
            <a:avLst/>
          </a:prstGeom>
        </p:spPr>
      </p:pic>
      <p:pic>
        <p:nvPicPr>
          <p:cNvPr id="9" name="Рисунок 8" descr="Изображение выглядит как трава, небо, на открытом воздухе, растение&#10;&#10;AI-generated content may be incorrect.">
            <a:extLst>
              <a:ext uri="{FF2B5EF4-FFF2-40B4-BE49-F238E27FC236}">
                <a16:creationId xmlns:a16="http://schemas.microsoft.com/office/drawing/2014/main" id="{E1D2B7F1-D88A-C3D8-98CB-6B1EF4B55D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" r="1"/>
          <a:stretch/>
        </p:blipFill>
        <p:spPr>
          <a:xfrm>
            <a:off x="7222210" y="629276"/>
            <a:ext cx="3438254" cy="3379168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шаблон, мат, текстиль, одеяло&#10;&#10;AI-generated content may be incorrect.">
            <a:extLst>
              <a:ext uri="{FF2B5EF4-FFF2-40B4-BE49-F238E27FC236}">
                <a16:creationId xmlns:a16="http://schemas.microsoft.com/office/drawing/2014/main" id="{4C8C9C4E-1811-B51F-8B01-90EB3AB51C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117" y="4109020"/>
            <a:ext cx="2996440" cy="224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074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02DC43C-2A61-13A6-301F-3F109F7D6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84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9508C3-FF5E-BC49-2E1D-34332BCC6CB8}"/>
              </a:ext>
            </a:extLst>
          </p:cNvPr>
          <p:cNvSpPr txBox="1"/>
          <p:nvPr/>
        </p:nvSpPr>
        <p:spPr>
          <a:xfrm>
            <a:off x="0" y="4450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Благоустройство территории, доступная среда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259229-4145-24BD-F671-201CA2445263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ACFAB1E3-6B01-602D-3460-8D6161FD71C4}"/>
              </a:ext>
            </a:extLst>
          </p:cNvPr>
          <p:cNvSpPr txBox="1">
            <a:spLocks/>
          </p:cNvSpPr>
          <p:nvPr/>
        </p:nvSpPr>
        <p:spPr>
          <a:xfrm>
            <a:off x="450415" y="803122"/>
            <a:ext cx="5135217" cy="5228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</a:t>
            </a:r>
            <a:r>
              <a:rPr lang="ru-RU" sz="1800" b="1" spc="-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Комитекс</a:t>
            </a: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 ГЕО»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производство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геосинтетических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материалов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b="1" u="sng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1101052825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171250 Тверская область г. Конаково Ул. Восточно-Промышленный район, здание 5г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https://komitexgeo.ru/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Почта: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zakaz@komitexgeo.ru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+7 (495) 777-57-30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A122DF9-C037-7902-CC2B-0C3B78AA52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415" y="4757895"/>
            <a:ext cx="6079080" cy="1101156"/>
          </a:xfrm>
          <a:prstGeom prst="rect">
            <a:avLst/>
          </a:prstGeom>
        </p:spPr>
      </p:pic>
      <p:pic>
        <p:nvPicPr>
          <p:cNvPr id="9" name="Рисунок 8" descr="Изображение выглядит как кухонные принадлежности, шаблон, дизайн, черно-белый&#10;&#10;AI-generated content may be incorrect.">
            <a:extLst>
              <a:ext uri="{FF2B5EF4-FFF2-40B4-BE49-F238E27FC236}">
                <a16:creationId xmlns:a16="http://schemas.microsoft.com/office/drawing/2014/main" id="{DC655266-5000-E550-B593-FBAD20C200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655" y="803122"/>
            <a:ext cx="2786694" cy="2786694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зарисовка, дизайн, черно-белый&#10;&#10;AI-generated content may be incorrect.">
            <a:extLst>
              <a:ext uri="{FF2B5EF4-FFF2-40B4-BE49-F238E27FC236}">
                <a16:creationId xmlns:a16="http://schemas.microsoft.com/office/drawing/2014/main" id="{03D5CF3E-4373-98A3-EE12-A8DC371BD3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37" b="9377"/>
          <a:stretch/>
        </p:blipFill>
        <p:spPr>
          <a:xfrm>
            <a:off x="7834805" y="3740573"/>
            <a:ext cx="2984394" cy="211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38332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3FDAB21-DBDE-8B02-35D4-10A1F4169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85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DF1D15-8D34-BA09-C44E-85BFB0841513}"/>
              </a:ext>
            </a:extLst>
          </p:cNvPr>
          <p:cNvSpPr txBox="1"/>
          <p:nvPr/>
        </p:nvSpPr>
        <p:spPr>
          <a:xfrm>
            <a:off x="0" y="4450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Благоустройство территории, доступная среда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A5887A-2768-0475-9E39-570A29F48613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DEB7F745-933B-3C5E-9E29-C070B35B0A49}"/>
              </a:ext>
            </a:extLst>
          </p:cNvPr>
          <p:cNvSpPr txBox="1">
            <a:spLocks/>
          </p:cNvSpPr>
          <p:nvPr/>
        </p:nvSpPr>
        <p:spPr>
          <a:xfrm>
            <a:off x="450415" y="803122"/>
            <a:ext cx="5135217" cy="5228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</a:t>
            </a:r>
            <a:r>
              <a:rPr lang="ru-RU" sz="1800" b="1" spc="-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Инноформа</a:t>
            </a: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»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производство облицовки для уличных лестниц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b="1" u="sng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6900016237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170039, г. Тверь,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-д Патона, д. 10, ОФИС 9, ПОМЕЩ. 2.3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https://www.c3.ru/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Почта: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c3@c3.ru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+7 (800) 775-10-38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7" name="Рисунок 6" descr="Изображение выглядит как логотип, символ, Шрифт, Графика&#10;&#10;AI-generated content may be incorrect.">
            <a:extLst>
              <a:ext uri="{FF2B5EF4-FFF2-40B4-BE49-F238E27FC236}">
                <a16:creationId xmlns:a16="http://schemas.microsoft.com/office/drawing/2014/main" id="{1B6FD046-2CB1-5200-2B0C-81626E873D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7" t="7921" r="7963" b="10587"/>
          <a:stretch/>
        </p:blipFill>
        <p:spPr>
          <a:xfrm>
            <a:off x="1877028" y="4235416"/>
            <a:ext cx="1840864" cy="1819462"/>
          </a:xfrm>
          <a:prstGeom prst="rect">
            <a:avLst/>
          </a:prstGeom>
        </p:spPr>
      </p:pic>
      <p:pic>
        <p:nvPicPr>
          <p:cNvPr id="9" name="Рисунок 8" descr="Изображение выглядит как растение, трава, на открытом воздухе, дерево&#10;&#10;AI-generated content may be incorrect.">
            <a:extLst>
              <a:ext uri="{FF2B5EF4-FFF2-40B4-BE49-F238E27FC236}">
                <a16:creationId xmlns:a16="http://schemas.microsoft.com/office/drawing/2014/main" id="{95621940-0E31-DC2A-470C-DD72915E39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611" y="797180"/>
            <a:ext cx="3448850" cy="2586638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мебель, дизайн&#10;&#10;AI-generated content may be incorrect.">
            <a:extLst>
              <a:ext uri="{FF2B5EF4-FFF2-40B4-BE49-F238E27FC236}">
                <a16:creationId xmlns:a16="http://schemas.microsoft.com/office/drawing/2014/main" id="{C325925A-0E90-29F7-17F2-9B12606B2C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998" y="3383818"/>
            <a:ext cx="3711192" cy="296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82652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1FA25CB-12A6-A0E2-1BCB-93A54DB2E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86</a:t>
            </a:fld>
            <a:endParaRPr lang="ru-RU"/>
          </a:p>
        </p:txBody>
      </p:sp>
      <p:sp>
        <p:nvSpPr>
          <p:cNvPr id="3" name="Прямоугольник 11">
            <a:extLst>
              <a:ext uri="{FF2B5EF4-FFF2-40B4-BE49-F238E27FC236}">
                <a16:creationId xmlns:a16="http://schemas.microsoft.com/office/drawing/2014/main" id="{E8176A02-39AC-7CEC-E587-71B17FC8ADFA}"/>
              </a:ext>
            </a:extLst>
          </p:cNvPr>
          <p:cNvSpPr/>
          <p:nvPr/>
        </p:nvSpPr>
        <p:spPr>
          <a:xfrm>
            <a:off x="457199" y="1001949"/>
            <a:ext cx="5506279" cy="50194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b="1" strike="noStrike" spc="-1" dirty="0">
                <a:solidFill>
                  <a:schemeClr val="accent1">
                    <a:lumMod val="75000"/>
                  </a:schemeClr>
                </a:solidFill>
                <a:latin typeface="Jost" pitchFamily="2" charset="-52"/>
                <a:ea typeface="Jost" pitchFamily="2" charset="-52"/>
              </a:rPr>
              <a:t>ООО МЦ «Тверская бронза»</a:t>
            </a:r>
          </a:p>
          <a:p>
            <a:endParaRPr lang="ru-RU" b="1" u="sng" strike="noStrike" spc="-1" dirty="0">
              <a:solidFill>
                <a:srgbClr val="000000"/>
              </a:solidFill>
              <a:uFillTx/>
              <a:latin typeface="Jost" pitchFamily="2" charset="-52"/>
              <a:ea typeface="Jost" pitchFamily="2" charset="-52"/>
            </a:endParaRPr>
          </a:p>
          <a:p>
            <a:r>
              <a:rPr lang="ru-RU" b="1" u="sng" strike="noStrike" spc="-1" dirty="0">
                <a:solidFill>
                  <a:srgbClr val="000000"/>
                </a:solidFill>
                <a:uFillTx/>
                <a:latin typeface="Jost" pitchFamily="2" charset="-52"/>
                <a:ea typeface="Jost" pitchFamily="2" charset="-52"/>
              </a:rPr>
              <a:t>Производимая продукция:</a:t>
            </a:r>
            <a:r>
              <a:rPr lang="ru-RU" b="1" strike="noStrike" spc="-1" dirty="0">
                <a:solidFill>
                  <a:srgbClr val="000000"/>
                </a:solidFill>
                <a:latin typeface="Jost" pitchFamily="2" charset="-52"/>
                <a:ea typeface="Jost" pitchFamily="2" charset="-52"/>
              </a:rPr>
              <a:t> </a:t>
            </a:r>
            <a:r>
              <a:rPr lang="ru-RU" b="0" i="0" dirty="0">
                <a:solidFill>
                  <a:srgbClr val="000000"/>
                </a:solidFill>
                <a:effectLst/>
                <a:latin typeface="Inter"/>
              </a:rPr>
              <a:t>Производство изделий из черных и цветных металлов, а также из бронзы</a:t>
            </a:r>
            <a:endParaRPr lang="ru-RU" b="0" i="0" dirty="0">
              <a:solidFill>
                <a:srgbClr val="000000"/>
              </a:solidFill>
              <a:effectLst/>
              <a:latin typeface="Jost" pitchFamily="2" charset="-52"/>
              <a:ea typeface="Jost" pitchFamily="2" charset="-52"/>
            </a:endParaRPr>
          </a:p>
          <a:p>
            <a:endParaRPr lang="ru-RU" b="0" i="0" dirty="0">
              <a:solidFill>
                <a:srgbClr val="000000"/>
              </a:solidFill>
              <a:effectLst/>
              <a:latin typeface="Jost" pitchFamily="2" charset="-52"/>
              <a:ea typeface="Jost" pitchFamily="2" charset="-52"/>
            </a:endParaRPr>
          </a:p>
          <a:p>
            <a:r>
              <a:rPr lang="ru-RU" b="1" u="sng" strike="noStrike" spc="-1" dirty="0">
                <a:solidFill>
                  <a:srgbClr val="000000"/>
                </a:solidFill>
                <a:uFillTx/>
                <a:latin typeface="Jost" pitchFamily="2" charset="-52"/>
                <a:ea typeface="Jost" pitchFamily="2" charset="-52"/>
              </a:rPr>
              <a:t>Карточка предприятия:</a:t>
            </a:r>
            <a:endParaRPr lang="ru-RU" b="0" strike="noStrike" spc="-1" dirty="0">
              <a:solidFill>
                <a:srgbClr val="000000"/>
              </a:solidFill>
              <a:latin typeface="Jost" pitchFamily="2" charset="-52"/>
              <a:ea typeface="Jost" pitchFamily="2" charset="-52"/>
            </a:endParaRPr>
          </a:p>
          <a:p>
            <a:r>
              <a:rPr lang="ru-RU" b="0" strike="noStrike" spc="-1" dirty="0">
                <a:solidFill>
                  <a:srgbClr val="000000"/>
                </a:solidFill>
                <a:latin typeface="Jost" pitchFamily="2" charset="-52"/>
                <a:ea typeface="Jost" pitchFamily="2" charset="-52"/>
              </a:rPr>
              <a:t>ИНН: </a:t>
            </a:r>
            <a:r>
              <a:rPr lang="ru-RU" b="0" i="0" dirty="0">
                <a:solidFill>
                  <a:srgbClr val="000000"/>
                </a:solidFill>
                <a:effectLst/>
                <a:latin typeface="Jost" pitchFamily="2" charset="-52"/>
                <a:ea typeface="Jost" pitchFamily="2" charset="-52"/>
              </a:rPr>
              <a:t>6950205141</a:t>
            </a:r>
          </a:p>
          <a:p>
            <a:r>
              <a:rPr lang="ru-RU" b="0" strike="noStrike" spc="-1" dirty="0">
                <a:solidFill>
                  <a:srgbClr val="000000"/>
                </a:solidFill>
                <a:latin typeface="Jost" pitchFamily="2" charset="-52"/>
                <a:ea typeface="Jost" pitchFamily="2" charset="-52"/>
              </a:rPr>
              <a:t>Адрес: </a:t>
            </a:r>
            <a:r>
              <a:rPr lang="ru-RU" dirty="0">
                <a:solidFill>
                  <a:srgbClr val="231F20"/>
                </a:solidFill>
                <a:latin typeface="Jost" pitchFamily="2" charset="-52"/>
                <a:ea typeface="Jost" pitchFamily="2" charset="-52"/>
              </a:rPr>
              <a:t>170028, </a:t>
            </a:r>
            <a:r>
              <a:rPr lang="ru-RU" b="0" i="0" dirty="0">
                <a:solidFill>
                  <a:srgbClr val="231F20"/>
                </a:solidFill>
                <a:effectLst/>
                <a:latin typeface="Jost" pitchFamily="2" charset="-52"/>
                <a:ea typeface="Jost" pitchFamily="2" charset="-52"/>
              </a:rPr>
              <a:t>г. Тверь, Промышленный </a:t>
            </a:r>
            <a:r>
              <a:rPr lang="ru-RU" b="0" i="0" dirty="0" err="1">
                <a:solidFill>
                  <a:srgbClr val="231F20"/>
                </a:solidFill>
                <a:effectLst/>
                <a:latin typeface="Jost" pitchFamily="2" charset="-52"/>
                <a:ea typeface="Jost" pitchFamily="2" charset="-52"/>
              </a:rPr>
              <a:t>пр</a:t>
            </a:r>
            <a:r>
              <a:rPr lang="ru-RU" b="0" i="0" dirty="0">
                <a:solidFill>
                  <a:srgbClr val="231F20"/>
                </a:solidFill>
                <a:effectLst/>
                <a:latin typeface="Jost" pitchFamily="2" charset="-52"/>
                <a:ea typeface="Jost" pitchFamily="2" charset="-52"/>
              </a:rPr>
              <a:t>-д, д. 2а, ОФИС 2</a:t>
            </a:r>
          </a:p>
          <a:p>
            <a:r>
              <a:rPr lang="ru-RU" b="0" strike="noStrike" spc="-1" dirty="0">
                <a:solidFill>
                  <a:srgbClr val="000000"/>
                </a:solidFill>
                <a:latin typeface="Jost" pitchFamily="2" charset="-52"/>
                <a:ea typeface="Jost" pitchFamily="2" charset="-52"/>
              </a:rPr>
              <a:t>Сайт: </a:t>
            </a:r>
            <a:r>
              <a:rPr lang="en-US" dirty="0">
                <a:latin typeface="Jost" pitchFamily="2" charset="-52"/>
                <a:ea typeface="Jost" pitchFamily="2" charset="-52"/>
                <a:hlinkClick r:id="rId2"/>
              </a:rPr>
              <a:t>http://bronzamet.ru/</a:t>
            </a:r>
            <a:endParaRPr lang="ru-RU" dirty="0">
              <a:latin typeface="Jost" pitchFamily="2" charset="-52"/>
              <a:ea typeface="Jost" pitchFamily="2" charset="-52"/>
            </a:endParaRPr>
          </a:p>
          <a:p>
            <a:r>
              <a:rPr lang="ru-RU" b="0" strike="noStrike" spc="-1" dirty="0">
                <a:solidFill>
                  <a:srgbClr val="000000"/>
                </a:solidFill>
                <a:latin typeface="Jost" pitchFamily="2" charset="-52"/>
                <a:ea typeface="Jost" pitchFamily="2" charset="-52"/>
              </a:rPr>
              <a:t>Эл. Почта: </a:t>
            </a:r>
            <a:r>
              <a:rPr lang="en-US" b="0" strike="noStrike" spc="-1" dirty="0">
                <a:solidFill>
                  <a:srgbClr val="000000"/>
                </a:solidFill>
                <a:latin typeface="Jost" pitchFamily="2" charset="-52"/>
                <a:ea typeface="Jost" pitchFamily="2" charset="-52"/>
              </a:rPr>
              <a:t>of-met@mail.ru</a:t>
            </a:r>
            <a:endParaRPr lang="ru-RU" u="sng" dirty="0">
              <a:latin typeface="Jost" pitchFamily="2" charset="-52"/>
              <a:ea typeface="Jost" pitchFamily="2" charset="-52"/>
            </a:endParaRPr>
          </a:p>
          <a:p>
            <a:r>
              <a:rPr lang="ru-RU" b="0" strike="noStrike" spc="-1" dirty="0">
                <a:solidFill>
                  <a:srgbClr val="000000"/>
                </a:solidFill>
                <a:latin typeface="Jost" pitchFamily="2" charset="-52"/>
                <a:ea typeface="Jost" pitchFamily="2" charset="-52"/>
              </a:rPr>
              <a:t>Телефоны (приемная): </a:t>
            </a:r>
            <a:r>
              <a:rPr lang="ru-RU" b="0" i="0" dirty="0">
                <a:solidFill>
                  <a:srgbClr val="000000"/>
                </a:solidFill>
                <a:effectLst/>
                <a:latin typeface="Jost" pitchFamily="2" charset="-52"/>
                <a:ea typeface="Jost" pitchFamily="2" charset="-52"/>
              </a:rPr>
              <a:t>+7 (4822) 47-72-24</a:t>
            </a:r>
            <a:endParaRPr lang="ru-RU" b="0" strike="noStrike" spc="-1" dirty="0">
              <a:solidFill>
                <a:srgbClr val="000000"/>
              </a:solidFill>
              <a:latin typeface="Jost" pitchFamily="2" charset="-52"/>
              <a:ea typeface="Jost" pitchFamily="2" charset="-52"/>
            </a:endParaRPr>
          </a:p>
        </p:txBody>
      </p:sp>
      <p:pic>
        <p:nvPicPr>
          <p:cNvPr id="4" name="Рисунок 3" descr="Изображение выглядит как символ, эмблема, искусство, герб&#10;&#10;AI-generated content may be incorrect.">
            <a:extLst>
              <a:ext uri="{FF2B5EF4-FFF2-40B4-BE49-F238E27FC236}">
                <a16:creationId xmlns:a16="http://schemas.microsoft.com/office/drawing/2014/main" id="{4F2BC144-D608-E0AB-51DA-BF968D4860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104" y="4519431"/>
            <a:ext cx="1405234" cy="1745636"/>
          </a:xfrm>
          <a:prstGeom prst="rect">
            <a:avLst/>
          </a:prstGeom>
        </p:spPr>
      </p:pic>
      <p:pic>
        <p:nvPicPr>
          <p:cNvPr id="5" name="Рисунок 4" descr="Изображение выглядит как похороны, на открытом воздухе, земля, оружие&#10;&#10;AI-generated content may be incorrect.">
            <a:extLst>
              <a:ext uri="{FF2B5EF4-FFF2-40B4-BE49-F238E27FC236}">
                <a16:creationId xmlns:a16="http://schemas.microsoft.com/office/drawing/2014/main" id="{DB19C7CD-E163-3814-D69E-84691241F3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567" y="1001949"/>
            <a:ext cx="3141628" cy="2356220"/>
          </a:xfrm>
          <a:prstGeom prst="rect">
            <a:avLst/>
          </a:prstGeom>
        </p:spPr>
      </p:pic>
      <p:pic>
        <p:nvPicPr>
          <p:cNvPr id="6" name="Рисунок 5" descr="Изображение выглядит как небо, на открытом воздухе, резьба, отпуск&#10;&#10;AI-generated content may be incorrect.">
            <a:extLst>
              <a:ext uri="{FF2B5EF4-FFF2-40B4-BE49-F238E27FC236}">
                <a16:creationId xmlns:a16="http://schemas.microsoft.com/office/drawing/2014/main" id="{9F8F49CB-E22A-1197-0DC5-7B1F545BE8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567" y="3358169"/>
            <a:ext cx="3141628" cy="23562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3D3C38-0DBA-1CC7-36F1-35E40AAA0AB5}"/>
              </a:ext>
            </a:extLst>
          </p:cNvPr>
          <p:cNvSpPr txBox="1"/>
          <p:nvPr/>
        </p:nvSpPr>
        <p:spPr>
          <a:xfrm>
            <a:off x="0" y="4450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Благоустройство территории, доступная среда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DB6420-2241-A609-A615-C5D4C05E7D02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6" action="ppaction://hlinksldjump"/>
              </a:rPr>
              <a:t>Вернуться в оглавление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406690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649E46A-C476-2554-4886-ED95314FC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87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45746C-B1DC-FF22-EF89-CAA41C713F69}"/>
              </a:ext>
            </a:extLst>
          </p:cNvPr>
          <p:cNvSpPr txBox="1"/>
          <p:nvPr/>
        </p:nvSpPr>
        <p:spPr>
          <a:xfrm>
            <a:off x="0" y="4450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Благоустройство территории, доступная среда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34CE28-9887-9CEB-D263-CCA75A97F9A9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2B79442C-AF26-591A-012A-BA67157BF28B}"/>
              </a:ext>
            </a:extLst>
          </p:cNvPr>
          <p:cNvSpPr txBox="1">
            <a:spLocks/>
          </p:cNvSpPr>
          <p:nvPr/>
        </p:nvSpPr>
        <p:spPr>
          <a:xfrm>
            <a:off x="450415" y="803122"/>
            <a:ext cx="5135217" cy="5228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</a:t>
            </a:r>
            <a:r>
              <a:rPr lang="ru-RU" sz="1800" b="1" spc="-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Бетиз</a:t>
            </a: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 Групп»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производство брусчатки и тротуарной плитки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b="1" u="sng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6950136699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170001, Тверская область, г. Тверь,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пр-кт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Калинина, д. 15, стр. 1,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помещ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. 3111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http://betizgroup.ru/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Почта: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info@dom-tver.ru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+7 (4822) 71-02-09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DCC9786-51F4-6403-878A-532017EEAE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7316" y="4212900"/>
            <a:ext cx="1614438" cy="2032158"/>
          </a:xfrm>
          <a:prstGeom prst="rect">
            <a:avLst/>
          </a:prstGeom>
        </p:spPr>
      </p:pic>
      <p:pic>
        <p:nvPicPr>
          <p:cNvPr id="9" name="Рисунок 8" descr="Изображение выглядит как гранит, мрамор, серый, черно-белый&#10;&#10;AI-generated content may be incorrect.">
            <a:extLst>
              <a:ext uri="{FF2B5EF4-FFF2-40B4-BE49-F238E27FC236}">
                <a16:creationId xmlns:a16="http://schemas.microsoft.com/office/drawing/2014/main" id="{68323352-60DC-E14E-20A5-6A7611F8D5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6" t="12071" r="-213" b="12519"/>
          <a:stretch/>
        </p:blipFill>
        <p:spPr>
          <a:xfrm>
            <a:off x="6875730" y="803122"/>
            <a:ext cx="4478070" cy="2763296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известняк, строительство, гранит, серый&#10;&#10;AI-generated content may be incorrect.">
            <a:extLst>
              <a:ext uri="{FF2B5EF4-FFF2-40B4-BE49-F238E27FC236}">
                <a16:creationId xmlns:a16="http://schemas.microsoft.com/office/drawing/2014/main" id="{C4B895C2-7B8D-A29C-8037-3E1B004C00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901" y="3429000"/>
            <a:ext cx="3925428" cy="313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50165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87913A7-A860-02FA-CC02-21E289B16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88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E9811F-483B-9448-93A4-4788551B6313}"/>
              </a:ext>
            </a:extLst>
          </p:cNvPr>
          <p:cNvSpPr txBox="1"/>
          <p:nvPr/>
        </p:nvSpPr>
        <p:spPr>
          <a:xfrm>
            <a:off x="0" y="4450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Благоустройство территории, доступная среда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83BA88-CFAC-B14D-A653-9268CB8B88A0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E343E6AC-BB89-8E44-B674-E05729955616}"/>
              </a:ext>
            </a:extLst>
          </p:cNvPr>
          <p:cNvSpPr txBox="1">
            <a:spLocks/>
          </p:cNvSpPr>
          <p:nvPr/>
        </p:nvSpPr>
        <p:spPr>
          <a:xfrm>
            <a:off x="450415" y="803122"/>
            <a:ext cx="5135217" cy="5228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</a:t>
            </a:r>
            <a:r>
              <a:rPr lang="ru-RU" sz="1800" b="1" spc="-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Брусчатика</a:t>
            </a: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»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производство брусчатки и тротуарной плитки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b="1" u="sng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6950197500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170001, г. Тверь, тер. Двор Пролетарки, д. 102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https://konkrit.ru/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Почта: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konkrit-ooo@mail.ru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+7 (4822) 63-00-78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7" name="Рисунок 6" descr="Изображение выглядит как Шрифт, логотип, Графика, символ&#10;&#10;AI-generated content may be incorrect.">
            <a:extLst>
              <a:ext uri="{FF2B5EF4-FFF2-40B4-BE49-F238E27FC236}">
                <a16:creationId xmlns:a16="http://schemas.microsoft.com/office/drawing/2014/main" id="{5EAB9078-21C9-4BF2-37A9-DBA6AC1F55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15" y="4627264"/>
            <a:ext cx="4996420" cy="1100296"/>
          </a:xfrm>
          <a:prstGeom prst="rect">
            <a:avLst/>
          </a:prstGeom>
        </p:spPr>
      </p:pic>
      <p:pic>
        <p:nvPicPr>
          <p:cNvPr id="9" name="Рисунок 8" descr="Изображение выглядит как строительство, бетон, кирпич, Композитный материал&#10;&#10;AI-generated content may be incorrect.">
            <a:extLst>
              <a:ext uri="{FF2B5EF4-FFF2-40B4-BE49-F238E27FC236}">
                <a16:creationId xmlns:a16="http://schemas.microsoft.com/office/drawing/2014/main" id="{4C8F0DF6-E193-E677-6E5B-263D4135F0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100" y="798162"/>
            <a:ext cx="4977700" cy="437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49302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9BEFE5-6CEF-3832-CD5D-F91D4B4F3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165" y="2117035"/>
            <a:ext cx="7543800" cy="218660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5.Техника, оборудование и инструмент</a:t>
            </a:r>
            <a:b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</a:b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для строительных работ</a:t>
            </a:r>
            <a:br>
              <a:rPr lang="ru-RU" sz="3200" dirty="0">
                <a:solidFill>
                  <a:srgbClr val="002060"/>
                </a:solidFill>
                <a:latin typeface="Calibri" panose="020F0502020204030204" pitchFamily="34" charset="0"/>
                <a:ea typeface="Jost" pitchFamily="2" charset="-52"/>
              </a:rPr>
            </a:br>
            <a:endParaRPr lang="ru-RU" sz="3200" dirty="0">
              <a:solidFill>
                <a:srgbClr val="002060"/>
              </a:solidFill>
              <a:latin typeface="Calibri" panose="020F0502020204030204" pitchFamily="34" charset="0"/>
              <a:ea typeface="Jost" pitchFamily="2" charset="-52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EDC529F-3FBC-7B35-3283-656D91C58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89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86427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ABE6AE1-166C-1594-4DAD-FB9C6B883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9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0DE957-A173-3A68-DEEE-67C1EC65280F}"/>
              </a:ext>
            </a:extLst>
          </p:cNvPr>
          <p:cNvSpPr txBox="1"/>
          <p:nvPr/>
        </p:nvSpPr>
        <p:spPr>
          <a:xfrm>
            <a:off x="-868680" y="6202468"/>
            <a:ext cx="6217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24EDB90A-E406-6B4D-9C2A-A060C91A4B72}"/>
              </a:ext>
            </a:extLst>
          </p:cNvPr>
          <p:cNvSpPr txBox="1">
            <a:spLocks/>
          </p:cNvSpPr>
          <p:nvPr/>
        </p:nvSpPr>
        <p:spPr>
          <a:xfrm>
            <a:off x="707011" y="978835"/>
            <a:ext cx="5301896" cy="545254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ООО «</a:t>
            </a:r>
            <a:r>
              <a:rPr lang="ru-RU" sz="1800" b="1" spc="-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Бетогор</a:t>
            </a:r>
            <a:r>
              <a:rPr lang="ru-RU" sz="1800" b="1" spc="-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СК»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b="1" spc="-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endParaRPr lang="ru-RU" sz="1800" u="sng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Щебень, товарный бетон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6949114210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Тверская область, </a:t>
            </a:r>
            <a:r>
              <a:rPr lang="ru-RU" sz="1800" dirty="0">
                <a:solidFill>
                  <a:srgbClr val="1B2A39"/>
                </a:solidFill>
                <a:latin typeface="Calibri" panose="020F0502020204030204" pitchFamily="34" charset="0"/>
                <a:ea typeface="Jost" pitchFamily="2" charset="-52"/>
              </a:rPr>
              <a:t>г. Тверь, д. </a:t>
            </a:r>
            <a:r>
              <a:rPr lang="ru-RU" sz="1800" dirty="0" err="1">
                <a:solidFill>
                  <a:srgbClr val="1B2A39"/>
                </a:solidFill>
                <a:latin typeface="Calibri" panose="020F0502020204030204" pitchFamily="34" charset="0"/>
                <a:ea typeface="Jost" pitchFamily="2" charset="-52"/>
              </a:rPr>
              <a:t>Боровлево</a:t>
            </a:r>
            <a:r>
              <a:rPr lang="ru-RU" sz="1800" dirty="0">
                <a:solidFill>
                  <a:srgbClr val="1B2A39"/>
                </a:solidFill>
                <a:latin typeface="Calibri" panose="020F0502020204030204" pitchFamily="34" charset="0"/>
                <a:ea typeface="Jost" pitchFamily="2" charset="-52"/>
              </a:rPr>
              <a:t>, </a:t>
            </a:r>
            <a:r>
              <a:rPr lang="ru-RU" sz="1800" dirty="0" err="1">
                <a:solidFill>
                  <a:srgbClr val="1B2A39"/>
                </a:solidFill>
                <a:latin typeface="Calibri" panose="020F0502020204030204" pitchFamily="34" charset="0"/>
                <a:ea typeface="Jost" pitchFamily="2" charset="-52"/>
              </a:rPr>
              <a:t>зд</a:t>
            </a:r>
            <a:r>
              <a:rPr lang="ru-RU" sz="1800" dirty="0">
                <a:solidFill>
                  <a:srgbClr val="1B2A39"/>
                </a:solidFill>
                <a:latin typeface="Calibri" panose="020F0502020204030204" pitchFamily="34" charset="0"/>
                <a:ea typeface="Jost" pitchFamily="2" charset="-52"/>
              </a:rPr>
              <a:t>. 16 </a:t>
            </a:r>
            <a:br>
              <a:rPr lang="ru-RU" sz="1800" dirty="0">
                <a:solidFill>
                  <a:srgbClr val="1B2A39"/>
                </a:solidFill>
                <a:latin typeface="Calibri" panose="020F0502020204030204" pitchFamily="34" charset="0"/>
                <a:ea typeface="Jost" pitchFamily="2" charset="-52"/>
              </a:rPr>
            </a:b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https://betogor.ru/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4"/>
              </a:rPr>
              <a:t>info@betogor.ru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</a:t>
            </a:r>
            <a:r>
              <a:rPr lang="ru-RU" sz="1800" dirty="0">
                <a:solidFill>
                  <a:srgbClr val="1B2A39"/>
                </a:solidFill>
                <a:latin typeface="Calibri" panose="020F0502020204030204" pitchFamily="34" charset="0"/>
                <a:ea typeface="Jost" pitchFamily="2" charset="-52"/>
              </a:rPr>
              <a:t> 8 (4822) 302—333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C53766-48BB-2A41-18BA-E419335DF3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582" y="4700959"/>
            <a:ext cx="2981558" cy="975276"/>
          </a:xfrm>
          <a:prstGeom prst="rect">
            <a:avLst/>
          </a:prstGeom>
        </p:spPr>
      </p:pic>
      <p:sp>
        <p:nvSpPr>
          <p:cNvPr id="7" name="Объект 3">
            <a:extLst>
              <a:ext uri="{FF2B5EF4-FFF2-40B4-BE49-F238E27FC236}">
                <a16:creationId xmlns:a16="http://schemas.microsoft.com/office/drawing/2014/main" id="{9BB09E9D-920F-A781-BE82-EFF2AB050652}"/>
              </a:ext>
            </a:extLst>
          </p:cNvPr>
          <p:cNvSpPr txBox="1">
            <a:spLocks/>
          </p:cNvSpPr>
          <p:nvPr/>
        </p:nvSpPr>
        <p:spPr>
          <a:xfrm>
            <a:off x="6427165" y="975404"/>
            <a:ext cx="5181600" cy="52270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50000"/>
                  </a:schemeClr>
                </a:solidFill>
                <a:ea typeface="Jost" pitchFamily="2" charset="-52"/>
                <a:cs typeface="Times New Roman" panose="02020603050405020304" pitchFamily="18" charset="0"/>
              </a:rPr>
              <a:t>ООО «</a:t>
            </a:r>
            <a:r>
              <a:rPr lang="ru-RU" sz="1800" b="1" spc="-1" dirty="0" err="1">
                <a:solidFill>
                  <a:schemeClr val="accent1">
                    <a:lumMod val="50000"/>
                  </a:schemeClr>
                </a:solidFill>
                <a:ea typeface="Jost" pitchFamily="2" charset="-52"/>
                <a:cs typeface="Times New Roman" panose="02020603050405020304" pitchFamily="18" charset="0"/>
              </a:rPr>
              <a:t>Раслово</a:t>
            </a:r>
            <a:r>
              <a:rPr lang="ru-RU" sz="1800" b="1" spc="-1" dirty="0">
                <a:solidFill>
                  <a:schemeClr val="accent1">
                    <a:lumMod val="50000"/>
                  </a:schemeClr>
                </a:solidFill>
                <a:ea typeface="Jost" pitchFamily="2" charset="-52"/>
                <a:cs typeface="Times New Roman" panose="02020603050405020304" pitchFamily="18" charset="0"/>
              </a:rPr>
              <a:t>-Бетон»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ea typeface="Jost" pitchFamily="2" charset="-52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endParaRPr lang="ru-RU" sz="1800" spc="-1" dirty="0">
              <a:solidFill>
                <a:srgbClr val="000000"/>
              </a:solidFill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Товарный бетон, сухие бетонные смеси, щебень, песок, гравий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ИНН:6950196909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Адрес: 170024, Тверская область, г. Тверь, пр-т Николая </a:t>
            </a:r>
            <a:r>
              <a:rPr lang="ru-RU" sz="1800" spc="-1" dirty="0" err="1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Корыткова</a:t>
            </a: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, д. 3б, ком. 900, </a:t>
            </a:r>
            <a:r>
              <a:rPr lang="ru-RU" sz="1800" dirty="0">
                <a:solidFill>
                  <a:srgbClr val="000000"/>
                </a:solidFill>
                <a:ea typeface="Jost" pitchFamily="2" charset="-52"/>
              </a:rPr>
              <a:t>Промышленный парк "</a:t>
            </a:r>
            <a:r>
              <a:rPr lang="ru-RU" sz="1800" dirty="0" err="1">
                <a:solidFill>
                  <a:srgbClr val="000000"/>
                </a:solidFill>
                <a:ea typeface="Jost" pitchFamily="2" charset="-52"/>
              </a:rPr>
              <a:t>Раслово</a:t>
            </a:r>
            <a:r>
              <a:rPr lang="ru-RU" sz="1800" dirty="0">
                <a:solidFill>
                  <a:srgbClr val="000000"/>
                </a:solidFill>
                <a:ea typeface="Jost" pitchFamily="2" charset="-52"/>
              </a:rPr>
              <a:t>"</a:t>
            </a:r>
            <a:endParaRPr lang="ru-RU" sz="1800" spc="-1" dirty="0">
              <a:solidFill>
                <a:srgbClr val="000000"/>
              </a:solidFill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  <a:hlinkClick r:id="rId6"/>
              </a:rPr>
              <a:t>https://raslovo-beton.ru/</a:t>
            </a: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Эл. почта:</a:t>
            </a:r>
            <a:r>
              <a:rPr lang="en-US" sz="1800" dirty="0">
                <a:solidFill>
                  <a:srgbClr val="000000"/>
                </a:solidFill>
                <a:ea typeface="Jost" pitchFamily="2" charset="-52"/>
              </a:rPr>
              <a:t> </a:t>
            </a:r>
            <a:r>
              <a:rPr lang="en-US" sz="1800" dirty="0">
                <a:solidFill>
                  <a:srgbClr val="000000"/>
                </a:solidFill>
                <a:ea typeface="Jost" pitchFamily="2" charset="-52"/>
                <a:hlinkClick r:id="rId7"/>
              </a:rPr>
              <a:t>raslovo-beton@yandex.ru</a:t>
            </a:r>
            <a:r>
              <a:rPr lang="ru-RU" sz="1800" dirty="0">
                <a:solidFill>
                  <a:srgbClr val="000000"/>
                </a:solidFill>
                <a:ea typeface="Jost" pitchFamily="2" charset="-52"/>
              </a:rPr>
              <a:t> </a:t>
            </a:r>
            <a:endParaRPr lang="ru-RU" sz="1800" spc="-1" dirty="0">
              <a:solidFill>
                <a:srgbClr val="000000"/>
              </a:solidFill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ea typeface="Jost" pitchFamily="2" charset="-52"/>
                <a:cs typeface="Times New Roman" panose="02020603050405020304" pitchFamily="18" charset="0"/>
              </a:rPr>
              <a:t>Телефоны (приемная):</a:t>
            </a:r>
            <a:r>
              <a:rPr lang="ru-RU" sz="1200" dirty="0">
                <a:solidFill>
                  <a:srgbClr val="000000"/>
                </a:solidFill>
              </a:rPr>
              <a:t> </a:t>
            </a:r>
            <a:r>
              <a:rPr lang="ru-RU" sz="1800" dirty="0">
                <a:solidFill>
                  <a:srgbClr val="000000"/>
                </a:solidFill>
                <a:ea typeface="Jost" pitchFamily="2" charset="-52"/>
              </a:rPr>
              <a:t>8-910-010-00-55</a:t>
            </a:r>
            <a:endParaRPr lang="ru-RU" sz="1800" spc="-1" dirty="0">
              <a:solidFill>
                <a:srgbClr val="000000"/>
              </a:solidFill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B506D5D-D1DD-B182-D442-C7F6C3D8EA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981" y="4838320"/>
            <a:ext cx="1295238" cy="12571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0D5905-57B7-9C30-420E-F5679E68B98F}"/>
              </a:ext>
            </a:extLst>
          </p:cNvPr>
          <p:cNvSpPr txBox="1"/>
          <p:nvPr/>
        </p:nvSpPr>
        <p:spPr>
          <a:xfrm>
            <a:off x="0" y="4568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Товарный бетон</a:t>
            </a:r>
          </a:p>
        </p:txBody>
      </p:sp>
    </p:spTree>
    <p:extLst>
      <p:ext uri="{BB962C8B-B14F-4D97-AF65-F5344CB8AC3E}">
        <p14:creationId xmlns:p14="http://schemas.microsoft.com/office/powerpoint/2010/main" val="130377991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6532C08-8E76-E122-7DAB-36EBA940BCED}"/>
              </a:ext>
            </a:extLst>
          </p:cNvPr>
          <p:cNvSpPr txBox="1"/>
          <p:nvPr/>
        </p:nvSpPr>
        <p:spPr>
          <a:xfrm>
            <a:off x="-1057883" y="6342594"/>
            <a:ext cx="6094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927BFB-B3A1-A299-77D4-0A7155C2D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90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66DA5DD-19D0-A0A8-772F-7F7B945575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82" y="4694311"/>
            <a:ext cx="4144538" cy="832692"/>
          </a:xfrm>
          <a:prstGeom prst="rect">
            <a:avLst/>
          </a:prstGeom>
        </p:spPr>
      </p:pic>
      <p:sp>
        <p:nvSpPr>
          <p:cNvPr id="10" name="Объект 2">
            <a:extLst>
              <a:ext uri="{FF2B5EF4-FFF2-40B4-BE49-F238E27FC236}">
                <a16:creationId xmlns:a16="http://schemas.microsoft.com/office/drawing/2014/main" id="{09DE7CDD-7553-036B-D8F1-5CF59443F75C}"/>
              </a:ext>
            </a:extLst>
          </p:cNvPr>
          <p:cNvSpPr txBox="1">
            <a:spLocks/>
          </p:cNvSpPr>
          <p:nvPr/>
        </p:nvSpPr>
        <p:spPr>
          <a:xfrm>
            <a:off x="6248403" y="963040"/>
            <a:ext cx="5258238" cy="43156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ЗАО «Тверской экскаватор»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Производство машин и оборудования для добычи полезных ископаемых и строительства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6950140737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</a:t>
            </a:r>
            <a:r>
              <a:rPr lang="ru-RU" sz="1800" spc="-1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: </a:t>
            </a:r>
            <a:r>
              <a:rPr lang="ru-RU" sz="1800" dirty="0">
                <a:latin typeface="Calibri" panose="020F0502020204030204" pitchFamily="34" charset="0"/>
                <a:ea typeface="Jost" pitchFamily="2" charset="-52"/>
              </a:rPr>
              <a:t>г. Тверь, ул. Индустриальная, 11</a:t>
            </a:r>
            <a:endParaRPr lang="ru-RU" sz="1800" spc="-1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4"/>
              </a:rPr>
              <a:t>https://umg-sdm.com/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dirty="0">
                <a:solidFill>
                  <a:srgbClr val="F34A21"/>
                </a:solidFill>
                <a:latin typeface="Calibri" panose="020F0502020204030204" pitchFamily="34" charset="0"/>
                <a:ea typeface="Jost" pitchFamily="2" charset="-52"/>
                <a:hlinkClick r:id="rId5"/>
              </a:rPr>
              <a:t>tvex@umg.ru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</a:t>
            </a:r>
            <a:r>
              <a:rPr lang="ru-RU" sz="1800" dirty="0">
                <a:latin typeface="Calibri" panose="020F0502020204030204" pitchFamily="34" charset="0"/>
                <a:ea typeface="Jost" pitchFamily="2" charset="-52"/>
              </a:rPr>
              <a:t>8 (800) 250-49-55</a:t>
            </a: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</p:txBody>
      </p:sp>
      <p:pic>
        <p:nvPicPr>
          <p:cNvPr id="11" name="Picture 6" descr="UMG СДМ">
            <a:extLst>
              <a:ext uri="{FF2B5EF4-FFF2-40B4-BE49-F238E27FC236}">
                <a16:creationId xmlns:a16="http://schemas.microsoft.com/office/drawing/2014/main" id="{979BB363-12AE-2039-5561-C4401FD17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756" y="4838255"/>
            <a:ext cx="4987044" cy="54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Объект 12">
            <a:extLst>
              <a:ext uri="{FF2B5EF4-FFF2-40B4-BE49-F238E27FC236}">
                <a16:creationId xmlns:a16="http://schemas.microsoft.com/office/drawing/2014/main" id="{2750C7D2-6E6A-EC3B-C161-D05404B52E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360" y="963040"/>
            <a:ext cx="5258240" cy="4714347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rgbClr val="002060"/>
                </a:solidFill>
                <a:latin typeface="Calibri" panose="020F0502020204030204" pitchFamily="34" charset="0"/>
                <a:ea typeface="Jost" pitchFamily="2" charset="-52"/>
              </a:rPr>
              <a:t>ООО «ПК «ТЕХИНКОМ-ЦЕНТР»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206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Производство автомобилей специального назначения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6950191940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170100,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г.Тверь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пл.Гагарина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, д.1/4</a:t>
            </a: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dirty="0">
                <a:latin typeface="Calibri" panose="020F0502020204030204" pitchFamily="34" charset="0"/>
                <a:ea typeface="Jost" pitchFamily="2" charset="-52"/>
                <a:hlinkClick r:id="rId7"/>
              </a:rPr>
              <a:t>http://psc-techincom.ru/</a:t>
            </a:r>
            <a:endParaRPr lang="en-US" sz="1800" dirty="0"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 </a:t>
            </a:r>
            <a:r>
              <a:rPr lang="en-US" sz="1800" cap="all" dirty="0">
                <a:latin typeface="Calibri" panose="020F0502020204030204" pitchFamily="34" charset="0"/>
                <a:ea typeface="Jost" pitchFamily="2" charset="-52"/>
                <a:hlinkClick r:id="rId8"/>
              </a:rPr>
              <a:t>INFO@PSC-TECHINCOM.RU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</a:t>
            </a:r>
            <a:r>
              <a:rPr lang="ru-RU" sz="1800" cap="all" dirty="0">
                <a:latin typeface="Calibri" panose="020F0502020204030204" pitchFamily="34" charset="0"/>
                <a:ea typeface="Jost" pitchFamily="2" charset="-52"/>
              </a:rPr>
              <a:t>8 (4822) 47-57-20</a:t>
            </a: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8EDFA0-5A3F-AC11-61A5-2E569F9DA8A2}"/>
              </a:ext>
            </a:extLst>
          </p:cNvPr>
          <p:cNvSpPr txBox="1"/>
          <p:nvPr/>
        </p:nvSpPr>
        <p:spPr>
          <a:xfrm>
            <a:off x="0" y="4450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Техника, оборудование и инструмент для строительных работ</a:t>
            </a:r>
          </a:p>
        </p:txBody>
      </p:sp>
    </p:spTree>
    <p:extLst>
      <p:ext uri="{BB962C8B-B14F-4D97-AF65-F5344CB8AC3E}">
        <p14:creationId xmlns:p14="http://schemas.microsoft.com/office/powerpoint/2010/main" val="359062091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42CE24-F832-2CB2-EC8B-3940397874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E32E028-353E-D6EF-9069-8F29532B3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105" y="894945"/>
            <a:ext cx="5163556" cy="4670969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АО</a:t>
            </a:r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«ЗЭМЗ»</a:t>
            </a:r>
          </a:p>
          <a:p>
            <a:pPr marL="0" indent="0">
              <a:spcBef>
                <a:spcPts val="0"/>
              </a:spcBef>
              <a:buNone/>
            </a:pPr>
            <a:endParaRPr lang="ru-RU" sz="1800" b="0" strike="noStrike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Производство прочего грузоподъемного, транспортирующего и погрузочно-разгрузочного оборудования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6911001698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171270, 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Тверская обл., Конаковский р-н, Новозавидовский пгт., ул. Парковая,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зд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. 7</a:t>
            </a: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2"/>
              </a:rPr>
              <a:t>http://zemz.ru/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zemz@zemz.ru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8-48242-22-196</a:t>
            </a: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296CD0-1541-3E5B-EAC0-93F4FBC0A316}"/>
              </a:ext>
            </a:extLst>
          </p:cNvPr>
          <p:cNvSpPr txBox="1"/>
          <p:nvPr/>
        </p:nvSpPr>
        <p:spPr>
          <a:xfrm>
            <a:off x="642025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4" action="ppaction://hlinksldjump"/>
              </a:rPr>
              <a:t>Вернуться в оглавление</a:t>
            </a:r>
            <a:endParaRPr lang="ru-RU" dirty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B7E08930-6D54-69C8-5B49-99810C5CF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047" y="4768446"/>
            <a:ext cx="1419022" cy="1296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CFC3B7D-E6BF-11AB-38BA-06B105FC7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91</a:t>
            </a:fld>
            <a:endParaRPr lang="ru-RU"/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3D191024-B3EC-7955-5139-BB251FC3781D}"/>
              </a:ext>
            </a:extLst>
          </p:cNvPr>
          <p:cNvSpPr txBox="1">
            <a:spLocks/>
          </p:cNvSpPr>
          <p:nvPr/>
        </p:nvSpPr>
        <p:spPr>
          <a:xfrm>
            <a:off x="6294783" y="894945"/>
            <a:ext cx="5059017" cy="52820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«ТМК-Тверь»</a:t>
            </a:r>
            <a:endParaRPr lang="en-US" sz="18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кузова для автотранспортных средств, прицепы и полуприцепы</a:t>
            </a:r>
            <a:endParaRPr lang="en-US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6950169493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</a:t>
            </a:r>
            <a:r>
              <a:rPr lang="ru-RU" sz="1800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170100, Тверская область, город Тверь, Индустриальная ул., д. 15 стр. 1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6"/>
              </a:rPr>
              <a:t>https://tmkom.ru/</a:t>
            </a:r>
            <a:endParaRPr lang="en-US" sz="1800" u="sng" spc="-1" dirty="0">
              <a:solidFill>
                <a:srgbClr val="0563C1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tvermk@mail.ru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8</a:t>
            </a:r>
            <a:r>
              <a:rPr lang="ru-RU" sz="1800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(4822) 416-147</a:t>
            </a: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39445A9-E192-A8CD-B6C2-E7084D9CA8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97585" y="4768446"/>
            <a:ext cx="1426029" cy="12963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2B8E09D-6EEC-4931-4B6B-9D9F244D833E}"/>
              </a:ext>
            </a:extLst>
          </p:cNvPr>
          <p:cNvSpPr txBox="1"/>
          <p:nvPr/>
        </p:nvSpPr>
        <p:spPr>
          <a:xfrm>
            <a:off x="0" y="4450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Техника, оборудование и инструмент для строительных работ</a:t>
            </a:r>
          </a:p>
        </p:txBody>
      </p:sp>
    </p:spTree>
    <p:extLst>
      <p:ext uri="{BB962C8B-B14F-4D97-AF65-F5344CB8AC3E}">
        <p14:creationId xmlns:p14="http://schemas.microsoft.com/office/powerpoint/2010/main" val="203786418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0F663-58F8-79B8-ADB4-7853DE454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70CAA02-F877-64C4-D66F-473CF1351AFD}"/>
              </a:ext>
            </a:extLst>
          </p:cNvPr>
          <p:cNvSpPr txBox="1"/>
          <p:nvPr/>
        </p:nvSpPr>
        <p:spPr>
          <a:xfrm>
            <a:off x="700391" y="6176965"/>
            <a:ext cx="26264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ADFCA24-3450-FE58-9C09-169FF8428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92</a:t>
            </a:fld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92528F-CD03-1D9E-B86E-43E78128F72F}"/>
              </a:ext>
            </a:extLst>
          </p:cNvPr>
          <p:cNvSpPr txBox="1"/>
          <p:nvPr/>
        </p:nvSpPr>
        <p:spPr>
          <a:xfrm>
            <a:off x="0" y="4450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Техника, оборудование и инструмент для строительных работ</a:t>
            </a:r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287C8A83-41DF-8298-7FBF-FCFB917DB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105" y="894945"/>
            <a:ext cx="5163556" cy="4670969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АО</a:t>
            </a:r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Бежецкий Завод «</a:t>
            </a: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АСО</a:t>
            </a:r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»</a:t>
            </a:r>
          </a:p>
          <a:p>
            <a:pPr marL="0" indent="0">
              <a:spcBef>
                <a:spcPts val="0"/>
              </a:spcBef>
              <a:buNone/>
            </a:pPr>
            <a:endParaRPr lang="ru-RU" sz="1800" b="0" strike="noStrike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r>
              <a:rPr lang="ru-RU" sz="1800" strike="noStrike" spc="-1" dirty="0"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Производство насосов и компрессоров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6906000113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171981, 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Тверская обл., г. Бежецк, ул. Краснослободская, д. 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https://asobezh.ru/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4"/>
              </a:rPr>
              <a:t>info@asobezh.ru</a:t>
            </a:r>
            <a:endParaRPr lang="ru-RU" sz="1800" b="0" i="0" dirty="0">
              <a:solidFill>
                <a:srgbClr val="000000"/>
              </a:solidFill>
              <a:effectLst/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8 800 550-46-17</a:t>
            </a: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FD8EE3D-00CD-A255-71B2-82B66D6AA9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8" t="12459" r="3551" b="10797"/>
          <a:stretch/>
        </p:blipFill>
        <p:spPr>
          <a:xfrm>
            <a:off x="1019294" y="4489477"/>
            <a:ext cx="4339088" cy="1473578"/>
          </a:xfrm>
          <a:prstGeom prst="rect">
            <a:avLst/>
          </a:prstGeom>
        </p:spPr>
      </p:pic>
      <p:sp>
        <p:nvSpPr>
          <p:cNvPr id="18" name="Объект 2">
            <a:extLst>
              <a:ext uri="{FF2B5EF4-FFF2-40B4-BE49-F238E27FC236}">
                <a16:creationId xmlns:a16="http://schemas.microsoft.com/office/drawing/2014/main" id="{47D87421-62A4-D893-B141-7E3DC94A9C39}"/>
              </a:ext>
            </a:extLst>
          </p:cNvPr>
          <p:cNvSpPr txBox="1">
            <a:spLocks/>
          </p:cNvSpPr>
          <p:nvPr/>
        </p:nvSpPr>
        <p:spPr>
          <a:xfrm>
            <a:off x="6294783" y="894945"/>
            <a:ext cx="5059017" cy="52820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«Металл-Тех»</a:t>
            </a:r>
            <a:endParaRPr lang="en-US" sz="18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Производство мачтовых грузовых подъемников</a:t>
            </a:r>
            <a:endParaRPr lang="en-US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6950229375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</a:t>
            </a:r>
            <a:r>
              <a:rPr lang="ru-RU" sz="1800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170028, г. Тверь, Промышленный </a:t>
            </a:r>
            <a:r>
              <a:rPr lang="ru-RU" sz="1800" dirty="0" err="1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</a:t>
            </a:r>
            <a:r>
              <a:rPr lang="ru-RU" sz="1800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-д, д. 2а, пом. 4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6"/>
              </a:rPr>
              <a:t>https://tvergruz.ru/</a:t>
            </a:r>
            <a:endParaRPr lang="ru-RU" sz="1800" u="sng" spc="-1" dirty="0">
              <a:solidFill>
                <a:srgbClr val="0563C1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7"/>
              </a:rPr>
              <a:t>tvermz@yandex.ru</a:t>
            </a:r>
            <a:endParaRPr lang="ru-RU" sz="1800" u="sng" spc="-1" dirty="0">
              <a:solidFill>
                <a:srgbClr val="0563C1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8-4822-58-78-32</a:t>
            </a: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3248400-B961-0A4B-5DEF-3707A9F50E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184" y="4419285"/>
            <a:ext cx="1694214" cy="161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06446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F273DDF-50C4-D4FD-04BB-AAA04C843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93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50B869-C2AC-67D7-EA0F-7E847B3288F5}"/>
              </a:ext>
            </a:extLst>
          </p:cNvPr>
          <p:cNvSpPr txBox="1"/>
          <p:nvPr/>
        </p:nvSpPr>
        <p:spPr>
          <a:xfrm>
            <a:off x="0" y="4450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Техника, оборудование и инструмент для строительных работ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F5FA7E-D746-8397-E565-831AEDCE5AD3}"/>
              </a:ext>
            </a:extLst>
          </p:cNvPr>
          <p:cNvSpPr txBox="1"/>
          <p:nvPr/>
        </p:nvSpPr>
        <p:spPr>
          <a:xfrm>
            <a:off x="700391" y="6176965"/>
            <a:ext cx="26264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29F06B6F-0B61-7293-B7AF-79C9521C8836}"/>
              </a:ext>
            </a:extLst>
          </p:cNvPr>
          <p:cNvSpPr txBox="1">
            <a:spLocks/>
          </p:cNvSpPr>
          <p:nvPr/>
        </p:nvSpPr>
        <p:spPr>
          <a:xfrm>
            <a:off x="770105" y="894945"/>
            <a:ext cx="5163556" cy="467096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ООО «Амфибия»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r>
              <a:rPr lang="ru-RU" sz="1800" spc="-1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Производство земснарядов, плавающих экскаваторов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6952312678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170019, г. Тверь, ул. 1-я Силикатная, д. 3а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https://www.boatswain.org/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4"/>
              </a:rPr>
              <a:t>glaz-69@yandex.ru</a:t>
            </a:r>
            <a:endParaRPr lang="ru-RU" sz="1800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8 (910) 648-15-18</a:t>
            </a: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C994E4A-0CC3-7CBE-E1A7-4B3398D03D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0" t="21409" r="20258" b="45529"/>
          <a:stretch/>
        </p:blipFill>
        <p:spPr>
          <a:xfrm>
            <a:off x="1584008" y="4271950"/>
            <a:ext cx="2715202" cy="1293964"/>
          </a:xfrm>
          <a:prstGeom prst="rect">
            <a:avLst/>
          </a:prstGeom>
        </p:spPr>
      </p:pic>
      <p:sp>
        <p:nvSpPr>
          <p:cNvPr id="8" name="Объект 2">
            <a:extLst>
              <a:ext uri="{FF2B5EF4-FFF2-40B4-BE49-F238E27FC236}">
                <a16:creationId xmlns:a16="http://schemas.microsoft.com/office/drawing/2014/main" id="{93986C34-8792-1E91-995C-BE8E2F9C66BF}"/>
              </a:ext>
            </a:extLst>
          </p:cNvPr>
          <p:cNvSpPr txBox="1">
            <a:spLocks/>
          </p:cNvSpPr>
          <p:nvPr/>
        </p:nvSpPr>
        <p:spPr>
          <a:xfrm>
            <a:off x="6294783" y="894945"/>
            <a:ext cx="5059017" cy="52820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</a:t>
            </a:r>
            <a:r>
              <a:rPr lang="ru-RU" sz="1800" b="1" spc="-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Гринмаш</a:t>
            </a: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»</a:t>
            </a:r>
            <a:endParaRPr lang="en-US" sz="18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Производство металлоконструкций, автогидроподъемников, мусоровозов, техники для добычи торфа</a:t>
            </a:r>
            <a:endParaRPr lang="en-US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dirty="0"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6950152820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</a:t>
            </a:r>
            <a:r>
              <a:rPr lang="ru-RU" sz="1800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170040, г. Тверь, Старицкое ш., д. 30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6"/>
              </a:rPr>
              <a:t>https://greenmash.ru/</a:t>
            </a:r>
            <a:endParaRPr lang="ru-RU" sz="1800" u="sng" spc="-1" dirty="0">
              <a:solidFill>
                <a:srgbClr val="0563C1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7"/>
              </a:rPr>
              <a:t>info@greenmash.ru</a:t>
            </a:r>
            <a:endParaRPr lang="ru-RU" sz="1800" u="sng" spc="-1" dirty="0">
              <a:solidFill>
                <a:srgbClr val="0563C1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8 (4822) 736-733</a:t>
            </a: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8850F21-3661-A2BA-25E9-D8903BC2E1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316" y="4418253"/>
            <a:ext cx="2979950" cy="1001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01831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0C019B8-970C-749F-9F8B-CE2E9E096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94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1DFB33-9093-671C-D4C4-B201A8850FE7}"/>
              </a:ext>
            </a:extLst>
          </p:cNvPr>
          <p:cNvSpPr txBox="1"/>
          <p:nvPr/>
        </p:nvSpPr>
        <p:spPr>
          <a:xfrm>
            <a:off x="0" y="4450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Техника, оборудование и инструмент для строительных работ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77A206-4FE1-68D6-FFF4-0F7C62401FA9}"/>
              </a:ext>
            </a:extLst>
          </p:cNvPr>
          <p:cNvSpPr txBox="1"/>
          <p:nvPr/>
        </p:nvSpPr>
        <p:spPr>
          <a:xfrm>
            <a:off x="700391" y="6176965"/>
            <a:ext cx="26264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D8EB80F1-8489-C3C0-5C05-A19F2A3C9953}"/>
              </a:ext>
            </a:extLst>
          </p:cNvPr>
          <p:cNvSpPr txBox="1">
            <a:spLocks/>
          </p:cNvSpPr>
          <p:nvPr/>
        </p:nvSpPr>
        <p:spPr>
          <a:xfrm>
            <a:off x="770105" y="894945"/>
            <a:ext cx="5163556" cy="467096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ООО «РКЗ Ржев-Кран»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r>
              <a:rPr lang="ru-RU" sz="1800" spc="-1" dirty="0"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Производство подъемных кранов для строительства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6914019090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172386, Тверская обл., г. Ржев, ул.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Краностроителей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, д. 32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3"/>
              </a:rPr>
              <a:t>https://rkz-rzhev.ru/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Эл. почта: 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4"/>
              </a:rPr>
              <a:t>9301577633@mail.ru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endParaRPr lang="ru-RU" sz="1800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8 (48232) 2-25-69</a:t>
            </a:r>
            <a:endParaRPr lang="ru-RU" sz="1200" b="1" i="0" dirty="0">
              <a:solidFill>
                <a:srgbClr val="2D2A2A"/>
              </a:solidFill>
              <a:effectLst/>
              <a:highlight>
                <a:srgbClr val="FFFFFF"/>
              </a:highlight>
              <a:latin typeface="Poppins" panose="020B0502040204020203" pitchFamily="2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8760BD0-E0F0-3C59-6538-5FA48874D2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279873"/>
            <a:ext cx="11582400" cy="68318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1832739-5A80-6A48-DF9A-AE9B76BF7E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31" y="743224"/>
            <a:ext cx="3869862" cy="442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39720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9BEFE5-6CEF-3832-CD5D-F91D4B4F3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165" y="2117035"/>
            <a:ext cx="7543800" cy="218660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6. </a:t>
            </a:r>
            <a:r>
              <a:rPr lang="ru-RU" sz="32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Домокомплекты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, быстровозводимые здания и модульные конструкции</a:t>
            </a:r>
            <a:br>
              <a:rPr lang="ru-RU" sz="3200" dirty="0">
                <a:solidFill>
                  <a:srgbClr val="002060"/>
                </a:solidFill>
                <a:latin typeface="Calibri" panose="020F0502020204030204" pitchFamily="34" charset="0"/>
                <a:ea typeface="Jost" pitchFamily="2" charset="-52"/>
              </a:rPr>
            </a:br>
            <a:endParaRPr lang="ru-RU" sz="3200" dirty="0">
              <a:solidFill>
                <a:srgbClr val="002060"/>
              </a:solidFill>
              <a:latin typeface="Calibri" panose="020F0502020204030204" pitchFamily="34" charset="0"/>
              <a:ea typeface="Jost" pitchFamily="2" charset="-52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EDC529F-3FBC-7B35-3283-656D91C58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95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817075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657A2C2-2E06-9056-E3AE-95CF5E416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96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AD6CD0-AB40-6B69-314F-9037D928246C}"/>
              </a:ext>
            </a:extLst>
          </p:cNvPr>
          <p:cNvSpPr txBox="1"/>
          <p:nvPr/>
        </p:nvSpPr>
        <p:spPr>
          <a:xfrm>
            <a:off x="0" y="83572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Домокомплекты</a:t>
            </a:r>
            <a:r>
              <a:rPr lang="ru-RU" sz="2800" b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, быстровозводимые здания и модульные конструкции</a:t>
            </a:r>
            <a:endParaRPr lang="ru-RU" sz="2800" b="1" i="1" dirty="0">
              <a:solidFill>
                <a:srgbClr val="BC2D59"/>
              </a:solidFill>
              <a:latin typeface="Calibri" panose="020F0502020204030204" pitchFamily="34" charset="0"/>
              <a:ea typeface="Jost" pitchFamily="2" charset="-5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9F194A-F4E3-531E-D1C8-3A52008F65D6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Прямоугольник 9">
            <a:extLst>
              <a:ext uri="{FF2B5EF4-FFF2-40B4-BE49-F238E27FC236}">
                <a16:creationId xmlns:a16="http://schemas.microsoft.com/office/drawing/2014/main" id="{8AF875AB-44E6-418A-30F6-103BF568AF2E}"/>
              </a:ext>
            </a:extLst>
          </p:cNvPr>
          <p:cNvSpPr/>
          <p:nvPr/>
        </p:nvSpPr>
        <p:spPr>
          <a:xfrm>
            <a:off x="395398" y="890184"/>
            <a:ext cx="5498505" cy="4445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/>
            <a:r>
              <a:rPr lang="ru-RU" sz="1800" b="1" strike="noStrike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АО «Вышневолоцкий леспромхоз»</a:t>
            </a:r>
          </a:p>
          <a:p>
            <a:pPr algn="just"/>
            <a:endParaRPr lang="ru-RU" sz="1800" b="0" strike="noStrike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Производимая продукция</a:t>
            </a:r>
            <a:r>
              <a:rPr lang="ru-RU" sz="1800" b="1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:</a:t>
            </a:r>
            <a:r>
              <a:rPr lang="ru-RU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клееный брус, конструкционная балка, 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домокомплекты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фахверк, топливные брикеты RUF</a:t>
            </a:r>
          </a:p>
          <a:p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algn="just"/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ea typeface="Jost" pitchFamily="2" charset="-52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algn="just"/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6920000281</a:t>
            </a:r>
          </a:p>
          <a:p>
            <a:pPr algn="just"/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171157, Тверская область, г. Вышний Волочек, Красноармейская ул., д.30</a:t>
            </a:r>
          </a:p>
          <a:p>
            <a:pPr algn="just"/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Производство: 171157, Тверская область, 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г.Вышний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Волочёк, 8-ая Пролетарская улица, 35</a:t>
            </a:r>
          </a:p>
          <a:p>
            <a:pPr algn="just"/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3"/>
              </a:rPr>
              <a:t>https://www.vvlesprom.com/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pPr algn="just"/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Calibri" panose="020F0502020204030204" pitchFamily="34" charset="0"/>
                <a:ea typeface="Jost" pitchFamily="2" charset="-52"/>
                <a:hlinkClick r:id="rId4"/>
              </a:rPr>
              <a:t>vvlesprom@mail.ru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algn="just"/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(приемная):8 (48233) 6-01-01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19C2770D-1F6F-317B-D825-F7626BF0E839}"/>
              </a:ext>
            </a:extLst>
          </p:cNvPr>
          <p:cNvSpPr txBox="1">
            <a:spLocks/>
          </p:cNvSpPr>
          <p:nvPr/>
        </p:nvSpPr>
        <p:spPr>
          <a:xfrm>
            <a:off x="6298099" y="890184"/>
            <a:ext cx="4876799" cy="394023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«ДИСКАВЕРИ-ПЕНО»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b="1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</a:t>
            </a:r>
            <a:r>
              <a:rPr lang="ru-RU" sz="1800" b="1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пиломатериалы, топливные гранулы,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домокомплекты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, евровагонка, имитация бруса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ИНН: 6935504676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Адрес: 172770, Тверская Область, пгт Пено, ул.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Жагренкова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, д.13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Сайт: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5"/>
              </a:rPr>
              <a:t>https://penowood.ru/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Телефоны (приемная):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+7 (48230) 248‑43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Почта: </a:t>
            </a:r>
            <a:r>
              <a:rPr lang="en-US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  <a:hlinkClick r:id="rId6"/>
              </a:rPr>
              <a:t>mainbox@penowood.ru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 </a:t>
            </a:r>
            <a:endParaRPr lang="ru-RU" sz="1800" dirty="0"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D2EA3DB-EE3A-0C0C-3544-A8F3B5DFD1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083" y="4728228"/>
            <a:ext cx="1516830" cy="151683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B0D3981-B3AF-A740-EADB-8C035A95E0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4233" y="5265675"/>
            <a:ext cx="3016998" cy="91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42489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7DC83BD-3CAB-0CD6-E3E2-0FA237979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97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71A920-8DE4-0BCC-FB61-B46C1D9C573A}"/>
              </a:ext>
            </a:extLst>
          </p:cNvPr>
          <p:cNvSpPr txBox="1"/>
          <p:nvPr/>
        </p:nvSpPr>
        <p:spPr>
          <a:xfrm>
            <a:off x="707011" y="6245058"/>
            <a:ext cx="28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2" action="ppaction://hlinksldjump"/>
              </a:rPr>
              <a:t>Вернуться в оглавление</a:t>
            </a:r>
            <a:endParaRPr lang="ru-RU" dirty="0"/>
          </a:p>
        </p:txBody>
      </p:sp>
      <p:sp>
        <p:nvSpPr>
          <p:cNvPr id="5" name="Прямоугольник 11">
            <a:extLst>
              <a:ext uri="{FF2B5EF4-FFF2-40B4-BE49-F238E27FC236}">
                <a16:creationId xmlns:a16="http://schemas.microsoft.com/office/drawing/2014/main" id="{0DEBC5B8-C549-45CB-B151-D36E1C8A19E7}"/>
              </a:ext>
            </a:extLst>
          </p:cNvPr>
          <p:cNvSpPr/>
          <p:nvPr/>
        </p:nvSpPr>
        <p:spPr>
          <a:xfrm>
            <a:off x="279400" y="928851"/>
            <a:ext cx="5696236" cy="54525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/>
            <a:r>
              <a:rPr lang="ru-RU" b="1" cap="all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ФИЛИАЛ ООО «СТОД» В ГОРОДЕ ТОРЖОК – ПРЕДПРИЯТИЕ «ЛЕСОСЫРЬЕВОЕ ОБЕСПЕЧЕНИЕ»</a:t>
            </a:r>
          </a:p>
          <a:p>
            <a:pPr algn="just"/>
            <a:endParaRPr lang="ru-RU" b="1" cap="all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cs typeface="Times New Roman" panose="02020603050405020304" pitchFamily="18" charset="0"/>
              </a:rPr>
              <a:t>Производимая продукция: </a:t>
            </a:r>
          </a:p>
          <a:p>
            <a:pPr algn="just"/>
            <a:r>
              <a:rPr lang="ru-RU" dirty="0">
                <a:latin typeface="Calibri" panose="020F0502020204030204" pitchFamily="34" charset="0"/>
                <a:cs typeface="Times New Roman" panose="02020603050405020304" pitchFamily="18" charset="0"/>
              </a:rPr>
              <a:t>фанера, деревянные фанерованные панели и аналогичные слоистые материалы, древесных плит из древесины и других одревесневших материалов </a:t>
            </a:r>
          </a:p>
          <a:p>
            <a:pPr algn="just"/>
            <a:endParaRPr lang="ru-RU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b="1" u="sng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cs typeface="Times New Roman" panose="02020603050405020304" pitchFamily="18" charset="0"/>
              </a:rPr>
              <a:t>Карточка предприятия:</a:t>
            </a:r>
            <a:endParaRPr lang="ru-RU" sz="1800" b="0" strike="noStrike" spc="-1" dirty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ИНН</a:t>
            </a:r>
            <a:r>
              <a:rPr lang="ru-RU" spc="-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: 691543002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Адрес: </a:t>
            </a:r>
            <a:r>
              <a:rPr lang="ru-RU" dirty="0">
                <a:latin typeface="Calibri" panose="020F0502020204030204" pitchFamily="34" charset="0"/>
                <a:cs typeface="Times New Roman" panose="02020603050405020304" pitchFamily="18" charset="0"/>
              </a:rPr>
              <a:t>172011, Тверская обл., г. Торжок, ул. Старицкая, д. 96а</a:t>
            </a:r>
            <a:br>
              <a:rPr lang="ru-RU" dirty="0"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Сайт: </a:t>
            </a:r>
            <a:r>
              <a:rPr lang="en-US" u="sng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http://lsolvl.ru/</a:t>
            </a:r>
            <a:r>
              <a:rPr lang="ru-RU" u="sng" spc="-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; </a:t>
            </a:r>
            <a:r>
              <a:rPr lang="en-US" u="sng" spc="-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https://ultralam.com/ru/</a:t>
            </a:r>
            <a:r>
              <a:rPr lang="ru-RU" u="sng" spc="-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800" strike="noStrike" spc="-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Эл. почта: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lsoinfo@lsolvl.ru</a:t>
            </a:r>
            <a:r>
              <a:rPr lang="ru-RU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Телефоны (приемная): </a:t>
            </a:r>
            <a:r>
              <a:rPr lang="ru-RU" dirty="0">
                <a:latin typeface="Calibri" panose="020F0502020204030204" pitchFamily="34" charset="0"/>
                <a:cs typeface="Times New Roman" panose="02020603050405020304" pitchFamily="18" charset="0"/>
              </a:rPr>
              <a:t> 8 (48251) 9-48-16</a:t>
            </a:r>
          </a:p>
          <a:p>
            <a:pPr>
              <a:lnSpc>
                <a:spcPct val="100000"/>
              </a:lnSpc>
            </a:pPr>
            <a:endParaRPr lang="ru-RU" sz="1800" u="sng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6D24BD-4827-D2E2-AD45-D4239C3F5EA0}"/>
              </a:ext>
            </a:extLst>
          </p:cNvPr>
          <p:cNvSpPr txBox="1"/>
          <p:nvPr/>
        </p:nvSpPr>
        <p:spPr>
          <a:xfrm>
            <a:off x="0" y="83572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Домокомплекты</a:t>
            </a:r>
            <a:r>
              <a:rPr lang="ru-RU" sz="2800" b="1" dirty="0">
                <a:solidFill>
                  <a:srgbClr val="BC2D59"/>
                </a:solidFill>
                <a:latin typeface="Calibri" panose="020F0502020204030204" pitchFamily="34" charset="0"/>
                <a:ea typeface="Jost" pitchFamily="2" charset="-52"/>
              </a:rPr>
              <a:t>, быстровозводимые здания и модульные конструкции</a:t>
            </a:r>
            <a:endParaRPr lang="ru-RU" sz="2800" b="1" i="1" dirty="0">
              <a:solidFill>
                <a:srgbClr val="BC2D59"/>
              </a:solidFill>
              <a:latin typeface="Calibri" panose="020F0502020204030204" pitchFamily="34" charset="0"/>
              <a:ea typeface="Jost" pitchFamily="2" charset="-52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2EA7A87-8218-50FE-23BF-8FB07AFAF6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6184" y="5305245"/>
            <a:ext cx="3170510" cy="848612"/>
          </a:xfrm>
          <a:prstGeom prst="rect">
            <a:avLst/>
          </a:prstGeom>
        </p:spPr>
      </p:pic>
      <p:sp>
        <p:nvSpPr>
          <p:cNvPr id="10" name="Объект 2">
            <a:extLst>
              <a:ext uri="{FF2B5EF4-FFF2-40B4-BE49-F238E27FC236}">
                <a16:creationId xmlns:a16="http://schemas.microsoft.com/office/drawing/2014/main" id="{ECA40C81-BEBD-5B94-4977-DE50A7B0E4FF}"/>
              </a:ext>
            </a:extLst>
          </p:cNvPr>
          <p:cNvSpPr txBox="1">
            <a:spLocks/>
          </p:cNvSpPr>
          <p:nvPr/>
        </p:nvSpPr>
        <p:spPr>
          <a:xfrm>
            <a:off x="6216364" y="934676"/>
            <a:ext cx="5696236" cy="528201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ООО «ВУДЛЭНД»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Производимая продукция: 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Быстровозводимые здания из клееного деревянного бруса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u="sng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  <a:cs typeface="Times New Roman" panose="02020603050405020304" pitchFamily="18" charset="0"/>
              </a:rPr>
              <a:t>Карточка предприятия: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ИНН: 6950236502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Адрес: 170001, Тверская область, город Тверь, ул. </a:t>
            </a:r>
            <a:r>
              <a:rPr lang="ru-RU" sz="1800" spc="-1" dirty="0" err="1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Серебряковская</a:t>
            </a: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 Пристань, д. 13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Сайт: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7"/>
              </a:rPr>
              <a:t>https://woodland.ooo/</a:t>
            </a:r>
            <a:r>
              <a:rPr lang="ru-RU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</a:rPr>
              <a:t>;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8"/>
              </a:rPr>
              <a:t>https://woodland-dom.ru/</a:t>
            </a:r>
            <a:r>
              <a:rPr lang="ru-RU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Эл. почта: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  <a:hlinkClick r:id="rId9"/>
              </a:rPr>
              <a:t>woodland.ooo@yandex.ru</a:t>
            </a:r>
            <a:r>
              <a:rPr lang="ru-RU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</a:rPr>
              <a:t>; </a:t>
            </a:r>
            <a:r>
              <a:rPr lang="en-US" sz="1800" u="sng" spc="-1" dirty="0">
                <a:solidFill>
                  <a:srgbClr val="0563C1"/>
                </a:solidFill>
                <a:latin typeface="Calibri" panose="020F0502020204030204" pitchFamily="34" charset="0"/>
                <a:ea typeface="Jost" pitchFamily="2" charset="-52"/>
              </a:rPr>
              <a:t>info@woodland-dom.ru</a:t>
            </a:r>
            <a:endParaRPr lang="ru-RU" sz="1800" spc="-1" dirty="0">
              <a:solidFill>
                <a:srgbClr val="00000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spc="-1" dirty="0">
                <a:solidFill>
                  <a:srgbClr val="000000"/>
                </a:solidFill>
                <a:latin typeface="Calibri" panose="020F0502020204030204" pitchFamily="34" charset="0"/>
                <a:ea typeface="Jost" pitchFamily="2" charset="-52"/>
              </a:rPr>
              <a:t>Телефоны (приемная): 8 (911) 639-57-60; 8 (904) 355-51-15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E96F597-A066-E00F-85E0-C799BE0D62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420" y="5256348"/>
            <a:ext cx="3848646" cy="93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02007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428FF-3A03-6E61-1670-55296EB2F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321" y="2822713"/>
            <a:ext cx="5241236" cy="1212573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002060"/>
                </a:solidFill>
                <a:latin typeface="Calibri" panose="020F0502020204030204" pitchFamily="34" charset="0"/>
                <a:ea typeface="Jost" pitchFamily="2" charset="-52"/>
              </a:rPr>
              <a:t>Спасибо за внимание!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61F9E34-49F1-C843-7FDD-5071E0368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4ACD-2865-4E7D-A9FA-EB54943EFB04}" type="slidenum">
              <a:rPr lang="ru-RU" smtClean="0"/>
              <a:t>98</a:t>
            </a:fld>
            <a:endParaRPr lang="ru-RU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90A2215-2F58-BEF1-304B-390DB9884785}"/>
              </a:ext>
            </a:extLst>
          </p:cNvPr>
          <p:cNvSpPr txBox="1">
            <a:spLocks/>
          </p:cNvSpPr>
          <p:nvPr/>
        </p:nvSpPr>
        <p:spPr>
          <a:xfrm>
            <a:off x="9291432" y="2822713"/>
            <a:ext cx="3337892" cy="28326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500" b="1" dirty="0">
                <a:latin typeface="Calibri" panose="020F0502020204030204" pitchFamily="34" charset="0"/>
                <a:ea typeface="Jost" pitchFamily="2" charset="-52"/>
              </a:rPr>
              <a:t>Отдел внутрирегиональной кооперации:</a:t>
            </a:r>
          </a:p>
          <a:p>
            <a:endParaRPr lang="ru-RU" sz="1500" b="1" dirty="0"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500" b="1" dirty="0">
                <a:latin typeface="Calibri" panose="020F0502020204030204" pitchFamily="34" charset="0"/>
                <a:ea typeface="Jost" pitchFamily="2" charset="-52"/>
              </a:rPr>
              <a:t>Руководитель ОВК</a:t>
            </a:r>
          </a:p>
          <a:p>
            <a:r>
              <a:rPr lang="ru-RU" sz="1500" dirty="0">
                <a:latin typeface="Calibri" panose="020F0502020204030204" pitchFamily="34" charset="0"/>
                <a:ea typeface="Jost" pitchFamily="2" charset="-52"/>
              </a:rPr>
              <a:t>Серов Михаил Алексеевич</a:t>
            </a:r>
          </a:p>
          <a:p>
            <a:r>
              <a:rPr lang="ru-RU" sz="1500" dirty="0">
                <a:latin typeface="Calibri" panose="020F0502020204030204" pitchFamily="34" charset="0"/>
                <a:ea typeface="Jost" pitchFamily="2" charset="-52"/>
              </a:rPr>
              <a:t>+7 (930) 154-42-34</a:t>
            </a:r>
          </a:p>
          <a:p>
            <a:r>
              <a:rPr lang="en-US" sz="15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Jost" pitchFamily="2" charset="-5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m.serov@frp69.ru</a:t>
            </a:r>
            <a:endParaRPr lang="en-US" sz="1500" b="1" dirty="0">
              <a:solidFill>
                <a:schemeClr val="accent1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endParaRPr lang="en-US" sz="1500" b="1" dirty="0">
              <a:solidFill>
                <a:srgbClr val="002060"/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ru-RU" sz="1500" b="1" dirty="0">
                <a:latin typeface="Calibri" panose="020F0502020204030204" pitchFamily="34" charset="0"/>
                <a:ea typeface="Jost" pitchFamily="2" charset="-52"/>
              </a:rPr>
              <a:t>Менеджер ОВК</a:t>
            </a:r>
          </a:p>
          <a:p>
            <a:r>
              <a:rPr lang="ru-RU" sz="1500" dirty="0">
                <a:latin typeface="Calibri" panose="020F0502020204030204" pitchFamily="34" charset="0"/>
                <a:ea typeface="Jost" pitchFamily="2" charset="-52"/>
              </a:rPr>
              <a:t>Русаков Кирилл Александрович</a:t>
            </a:r>
          </a:p>
          <a:p>
            <a:r>
              <a:rPr lang="ru-RU" sz="1500" dirty="0">
                <a:latin typeface="Calibri" panose="020F0502020204030204" pitchFamily="34" charset="0"/>
                <a:ea typeface="Jost" pitchFamily="2" charset="-52"/>
              </a:rPr>
              <a:t>+7 (910) 010-06-04</a:t>
            </a:r>
          </a:p>
          <a:p>
            <a:r>
              <a:rPr lang="en-US" sz="15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Jost" pitchFamily="2" charset="-5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k.rusakov@frp69.ru</a:t>
            </a:r>
            <a:r>
              <a:rPr lang="en-US" sz="15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  <a:endParaRPr lang="ru-RU" sz="1500" b="1" dirty="0">
              <a:solidFill>
                <a:schemeClr val="accent1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endParaRPr lang="ru-RU" sz="1500" b="1" dirty="0">
              <a:solidFill>
                <a:schemeClr val="accent1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Jost" pitchFamily="2" charset="-52"/>
            </a:endParaRPr>
          </a:p>
          <a:p>
            <a:r>
              <a:rPr lang="en-US" sz="15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Jost" pitchFamily="2" charset="-5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www.frp69.ru</a:t>
            </a:r>
            <a:r>
              <a:rPr lang="en-US" sz="15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Jost" pitchFamily="2" charset="-52"/>
              </a:rPr>
              <a:t>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BFB66B2-3254-C676-0A2C-6686400CCE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21" y="390569"/>
            <a:ext cx="3778709" cy="111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73218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ABCB8781-B1F9-4F88-9A71-2581D6407516}">
  <we:reference id="wa200005566" version="3.0.0.2" store="ru-RU" storeType="OMEX"/>
  <we:alternateReferences>
    <we:reference id="wa200005566" version="3.0.0.2" store="wa200005566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6790</TotalTime>
  <Words>12803</Words>
  <Application>Microsoft Office PowerPoint</Application>
  <PresentationFormat>Широкоэкранный</PresentationFormat>
  <Paragraphs>1997</Paragraphs>
  <Slides>98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98</vt:i4>
      </vt:variant>
    </vt:vector>
  </HeadingPairs>
  <TitlesOfParts>
    <vt:vector size="111" baseType="lpstr">
      <vt:lpstr>Arial</vt:lpstr>
      <vt:lpstr>Calibri</vt:lpstr>
      <vt:lpstr>Calibri Light</vt:lpstr>
      <vt:lpstr>Inter</vt:lpstr>
      <vt:lpstr>Jost</vt:lpstr>
      <vt:lpstr>Jost ExtraBold</vt:lpstr>
      <vt:lpstr>Lato</vt:lpstr>
      <vt:lpstr>Poppins</vt:lpstr>
      <vt:lpstr>PT Sans</vt:lpstr>
      <vt:lpstr>Rubik</vt:lpstr>
      <vt:lpstr>Times New Roman</vt:lpstr>
      <vt:lpstr>YS Text</vt:lpstr>
      <vt:lpstr>Тема Office</vt:lpstr>
      <vt:lpstr>Презентация PowerPoint</vt:lpstr>
      <vt:lpstr>Оглавление</vt:lpstr>
      <vt:lpstr>1. Строительные материалы: Изделия ЖБИ Товарный бетон Сухие строительные смеси, цемент, сыпучие материалы Строительная химия, лаки, краски, защитные покрытия Металлоконструкции и изделия из металла Стеновые и фасадные материалы Теплоизоляция и шумоизоляция Древесно-плитные материалы, конструкции из дерева Пиломатериалы Ограждающие конструкции Метизы и крепеж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2. Финишная отделка, материалы и изделия для внутренних работ и интерьера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3. Инженерные сети и инфраструктура: Электротехнические изделия, светотехническое оборудование, системы слабого тока Системы отопления, вентиляции и кондиционирования Системы очистки воздуха, воды, стоков Конструкции и комплектация для сетей и линейных объектов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5.Техника, оборудование и инструмент для строительных работ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6. Домокомплекты, быстровозводимые здания и модульные конструкции </vt:lpstr>
      <vt:lpstr>Презентация PowerPoint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rck2.frp69@outlook.com</dc:creator>
  <cp:lastModifiedBy>Kirill Kirill</cp:lastModifiedBy>
  <cp:revision>318</cp:revision>
  <dcterms:created xsi:type="dcterms:W3CDTF">2023-12-06T10:36:30Z</dcterms:created>
  <dcterms:modified xsi:type="dcterms:W3CDTF">2025-03-10T12:16:39Z</dcterms:modified>
</cp:coreProperties>
</file>