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353" r:id="rId3"/>
    <p:sldId id="354" r:id="rId4"/>
    <p:sldId id="364" r:id="rId5"/>
    <p:sldId id="368" r:id="rId6"/>
    <p:sldId id="356" r:id="rId7"/>
    <p:sldId id="358" r:id="rId8"/>
    <p:sldId id="359" r:id="rId9"/>
    <p:sldId id="355" r:id="rId10"/>
    <p:sldId id="357" r:id="rId11"/>
    <p:sldId id="362" r:id="rId12"/>
    <p:sldId id="363" r:id="rId13"/>
    <p:sldId id="361" r:id="rId14"/>
    <p:sldId id="365" r:id="rId15"/>
    <p:sldId id="370" r:id="rId16"/>
    <p:sldId id="369" r:id="rId17"/>
    <p:sldId id="360" r:id="rId18"/>
    <p:sldId id="367" r:id="rId19"/>
    <p:sldId id="32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CD636-470F-4EC3-BF70-B1C9F4C5530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30E1-34A6-4646-ABA5-8DD583EFE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D5AA4-5B20-45D0-BDAA-E56BD9A4F5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E3D3-B559-A940-8F17-EFC7CEB29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0DDDD8-DEFE-E97B-A1A5-49B8FB93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E7D8F6-23FB-C138-467D-EDBD27DA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1E1448-5970-CC72-F9A3-B147B4A9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4CA9B9-E4EB-6813-FC41-31A3C169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7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C8C01-72E0-B133-93DD-008181F2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BCE967-5FC9-8F38-3BA8-DB1C31B6C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0BEA1-433A-8AC1-3DE1-C77C9E79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BFD26-6391-7678-24B4-B11FF0E3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7DAF2-E1F3-4B77-4CB6-7903222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A3CC17-8F41-5EE1-37B4-AD808C759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93D048-7DFB-0F84-1F43-A5B867BAB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55087-E872-AC98-AB92-DD938745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8E7AF-8B8C-724C-49DF-CBD8154D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5B88A-86AB-CD5B-41A6-A435716C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67836-DFFC-414A-1B72-134BC9DB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14AC8-9789-F8D2-3AB8-561EFF90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430F3-08A8-DFE6-851D-E3561F19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ADF8D-5661-631B-941A-106663AD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E32D8-4A60-E699-80BB-DD1E0211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3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08282-AC6A-650A-AF46-C0765D01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2C35B-708C-15B7-5350-2895DE36B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E9460-04BB-D24B-FEA3-A42B2932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8B4ED-D867-3EC7-21D9-550C733A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89449-F5C8-BEC6-6D72-9DBCD991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EA028-1FB3-D16C-9420-D5F6CFD4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C19DC-D361-E754-D362-450F12B38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1C8-6608-BD6F-C2E9-92D9D6C1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74A37D-8994-BD7A-A465-36F4E585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B4ECF-B08D-C829-6E40-B9A70115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9A8A83-51E2-F10D-72AC-B929E432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4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15F34-98B6-3DC6-652C-9FCBDBF4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90EB8-99C2-A035-23F4-0879C744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32C31F-6369-7269-FF1E-3D860EBD1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F52A37-95C1-53B5-3CED-484EE96A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7448A2-4A3D-607B-0100-F07952B97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C8FFC5-DF62-ABE0-962D-B682928B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1CC239-273C-CCAD-B2B2-C66313CB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A86DEC-0C15-E601-91A6-499BBF2F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0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1BA22-3B86-82AA-71D4-E3A09815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E6E8B4-6C6B-E854-45C4-409B09EA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DF2D04-34C4-F7D2-66C7-33B4E7C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7C3ECE-1987-94DA-0745-777739FC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ED2D7-19CD-C396-506F-2C706BF1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476DA9-3D13-4D62-B65E-E5CA0B5A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37E55-504E-9361-86A1-701AFA79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E72CC-E374-5C6A-43C9-5F83106F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D65BC-13D3-4B61-5E57-9A82661CC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17D24-003D-F2C1-AAA4-8F4B73523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E57498-FC02-C4C9-8331-D1AF3256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13C1F8-AE15-4F5A-2E53-3E415417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01B50-B825-05B0-9AC7-3A1D2E11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9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923D0-B994-0592-911A-31F6D692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BE61B4-EE0F-7FFF-EDBF-8601B4C49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5AB79A-EA78-1DAA-E036-5E9CEDFC7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A1126-7CDD-350D-1E36-EE4AE2BA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AE000-EE4B-04EA-3149-38566CDC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3C739-D77E-45CB-A537-F3070755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ADC24-3B61-AC56-31B5-B24BCF1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44C83-0DEA-02C3-FCEF-EFF00D7F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20B35-8B95-F767-080A-2414E46F2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B762-6A07-4BA4-AFD1-88E155FA956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AA03C-E8FF-E4C7-3EF1-914585B36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BE7B2-6911-5E99-26B1-BADD6D54A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8E2F-869D-4AF3-88E7-584CFDB5B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brikazdor.ru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mailto:fz6515577@mail.r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hyperlink" Target="https://www.talanmedical.ru/" TargetMode="External"/><Relationship Id="rId7" Type="http://schemas.openxmlformats.org/officeDocument/2006/relationships/image" Target="../media/image3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hyperlink" Target="mailto:info@talanmedical.ru" TargetMode="External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ele-leiko.ru/" TargetMode="External"/><Relationship Id="rId7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mailto:manager@ele-leiko.ru" TargetMode="Externa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xa.ru/" TargetMode="External"/><Relationship Id="rId7" Type="http://schemas.openxmlformats.org/officeDocument/2006/relationships/image" Target="../media/image4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hyperlink" Target="mailto:vorobjev@gexa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gsiz.ru/" TargetMode="External"/><Relationship Id="rId7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hyperlink" Target="mailto:CENTR@FGSIZ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otof.ru/" TargetMode="External"/><Relationship Id="rId7" Type="http://schemas.openxmlformats.org/officeDocument/2006/relationships/image" Target="../media/image5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hyperlink" Target="mailto:tdtof@bk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vr.ru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4" Type="http://schemas.openxmlformats.org/officeDocument/2006/relationships/hyperlink" Target="mailto:info@metavr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yavv95@mail.ru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flocentre.ru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.serov@frp69.ru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://www.frp69.ru/" TargetMode="External"/><Relationship Id="rId4" Type="http://schemas.openxmlformats.org/officeDocument/2006/relationships/hyperlink" Target="mailto:k.Rusakov@frp69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gematek.ru@bbraun.com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gemate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dekopharm.ru/ru/" TargetMode="External"/><Relationship Id="rId7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mailto:vvpfp@mail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tverfarma.ru/" TargetMode="External"/><Relationship Id="rId7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tverfarma@list.r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pharmconcept.ru/" TargetMode="External"/><Relationship Id="rId7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mailto:redkino@pharmconcept.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scanbiotech.ru/" TargetMode="External"/><Relationship Id="rId7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mail@scanbiotech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s://www.fitasyntex.ru/" TargetMode="External"/><Relationship Id="rId7" Type="http://schemas.openxmlformats.org/officeDocument/2006/relationships/image" Target="../media/image2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hyperlink" Target="mailto:fitasyntex@mail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pobit.com/" TargetMode="External"/><Relationship Id="rId7" Type="http://schemas.openxmlformats.org/officeDocument/2006/relationships/image" Target="../media/image29.web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mailto:contract@npobi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pric.com/" TargetMode="External"/><Relationship Id="rId7" Type="http://schemas.openxmlformats.org/officeDocument/2006/relationships/image" Target="../media/image3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webp"/><Relationship Id="rId4" Type="http://schemas.openxmlformats.org/officeDocument/2006/relationships/hyperlink" Target="mailto:aers@shpri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079FC8-A148-6796-2276-B029A52E7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blipFill>
            <a:blip r:embed="rId4"/>
            <a:tile tx="0" ty="0" sx="100000" sy="100000" flip="none" algn="tl"/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03FA3-5233-A5D7-3B1A-FF01C1B78426}"/>
              </a:ext>
            </a:extLst>
          </p:cNvPr>
          <p:cNvSpPr txBox="1"/>
          <p:nvPr/>
        </p:nvSpPr>
        <p:spPr>
          <a:xfrm>
            <a:off x="4817624" y="2483264"/>
            <a:ext cx="6777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latin typeface="Jost ExtraBold" pitchFamily="2" charset="-52"/>
                <a:ea typeface="Jost ExtraBold" pitchFamily="2" charset="-52"/>
              </a:rPr>
              <a:t>Производители </a:t>
            </a:r>
            <a:endParaRPr lang="ru-RU" sz="4000" b="0" strike="noStrike" spc="-1" dirty="0">
              <a:solidFill>
                <a:srgbClr val="FFFFFF"/>
              </a:solidFill>
              <a:latin typeface="Jost ExtraBold" pitchFamily="2" charset="-52"/>
              <a:ea typeface="Jost ExtraBold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FFFFFF"/>
                </a:solidFill>
                <a:latin typeface="Jost ExtraBold" pitchFamily="2" charset="-52"/>
                <a:ea typeface="Jost ExtraBold" pitchFamily="2" charset="-52"/>
              </a:rPr>
              <a:t>медицинской и фармакологической продукции</a:t>
            </a:r>
            <a:endParaRPr lang="ru-RU" sz="4000" b="0" strike="noStrike" spc="-1" dirty="0">
              <a:solidFill>
                <a:srgbClr val="FFFFFF"/>
              </a:solidFill>
              <a:latin typeface="Jost ExtraBold" pitchFamily="2" charset="-52"/>
              <a:ea typeface="Jost ExtraBold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309522-213C-A46E-45D2-21D2AF8C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CD-2865-4E7D-A9FA-EB54943EFB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7F126-1FBB-BF80-023F-6CD5FDA01612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73B5B311-9CCA-039A-0E61-991C974EF56F}"/>
              </a:ext>
            </a:extLst>
          </p:cNvPr>
          <p:cNvSpPr/>
          <p:nvPr/>
        </p:nvSpPr>
        <p:spPr>
          <a:xfrm>
            <a:off x="324694" y="1001948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Мануфактура Здоровья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медицинский шпатель стерильный и нестерильный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лейкопластырь тканевый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6950038998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170042,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г. Тверь, Артиллерийский пер., д. 16, пом. 29</a:t>
            </a:r>
          </a:p>
          <a:p>
            <a:r>
              <a:rPr lang="ru-RU" dirty="0">
                <a:solidFill>
                  <a:srgbClr val="000000"/>
                </a:solidFill>
                <a:latin typeface="Inter"/>
              </a:rPr>
              <a:t>Сайт: </a:t>
            </a:r>
            <a:r>
              <a:rPr lang="en-US" dirty="0">
                <a:solidFill>
                  <a:srgbClr val="000000"/>
                </a:solidFill>
                <a:latin typeface="Inter"/>
                <a:hlinkClick r:id="rId3"/>
              </a:rPr>
              <a:t>https://fabrikazdor.ru/</a:t>
            </a:r>
            <a:r>
              <a:rPr lang="ru-RU" dirty="0">
                <a:solidFill>
                  <a:srgbClr val="000000"/>
                </a:solidFill>
                <a:latin typeface="Inter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fz6515577@mail.ru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(4822) 36-04-06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34F35E-C66E-9E90-5D65-4B4F4ADD0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304" y="903632"/>
            <a:ext cx="2552700" cy="1495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B8A3A-FC9E-D2BE-6778-D689249D8221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A44C60-53A5-43D6-A3F6-717B18E90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66" t="22754" r="67799" b="31594"/>
          <a:stretch/>
        </p:blipFill>
        <p:spPr>
          <a:xfrm>
            <a:off x="6096000" y="2463758"/>
            <a:ext cx="2666550" cy="2692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A42608-F10E-4E25-B829-D6C9C168CE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929" t="26377" r="6766" b="31594"/>
          <a:stretch/>
        </p:blipFill>
        <p:spPr>
          <a:xfrm>
            <a:off x="8945217" y="2740568"/>
            <a:ext cx="2690192" cy="24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6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86B64-3ACF-5071-0FAD-2B01D4EF5661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850B05DC-D942-706A-E81C-2476483BD3AC}"/>
              </a:ext>
            </a:extLst>
          </p:cNvPr>
          <p:cNvSpPr/>
          <p:nvPr/>
        </p:nvSpPr>
        <p:spPr>
          <a:xfrm>
            <a:off x="457200" y="1001949"/>
            <a:ext cx="4899416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Талан Медикал Индастри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dirty="0"/>
              <a:t>- готовые наборы, обеспечивающие хирургическую бригаду комплектом стерильных расходных материалов</a:t>
            </a:r>
            <a:br>
              <a:rPr lang="ru-RU" dirty="0"/>
            </a:b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7721811174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171260, Тверская обл., пгт. Редкино, ул. Промышленная, 6а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https://www.talanmedical.ru/</a:t>
            </a:r>
            <a:endParaRPr lang="en-US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  <a:hlinkClick r:id="rId4"/>
              </a:rPr>
              <a:t>i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nfo@talanmedical.ru</a:t>
            </a:r>
            <a:endParaRPr lang="en-US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+7 499 685 49 38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418B21-489C-F705-6F76-A689E5F71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577" y="674411"/>
            <a:ext cx="2733114" cy="1351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4DD508-D8A7-898E-1993-9B39D14C4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85" y="2017857"/>
            <a:ext cx="3027076" cy="20198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E0C11D-2F9C-25A7-2C4C-5F73BD3CC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85" y="1993808"/>
            <a:ext cx="3055468" cy="20387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A9074A-243C-8600-9105-361CF9674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55" y="4354857"/>
            <a:ext cx="2972136" cy="19814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5734AE-3878-8280-6218-19D58A134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85" y="4429091"/>
            <a:ext cx="2980698" cy="198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AE4541-58F4-EB0B-298A-DA4A9DD4FE6C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17739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8480B-00A2-1E19-8BC3-8072F60F69D3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A599C0E2-1BE9-452B-4116-AAC54C2E4092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Лейко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Медицинские расходные материалы: бинты стерильные, нестерильные, эластичные, лейкопластырь тканевый, бактерицидный, вата стерильная, салфетки стерильные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  <a:ea typeface="Jost" pitchFamily="2" charset="-52"/>
              </a:rPr>
              <a:t>Одноразовые медицинские маски, бахилы, медицинская одежда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Прочая гигиеническая продукция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6902032756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170039, </a:t>
            </a:r>
            <a:r>
              <a:rPr lang="ru-RU" dirty="0" err="1">
                <a:latin typeface="Inter"/>
              </a:rPr>
              <a:t>г.Тверь</a:t>
            </a:r>
            <a:r>
              <a:rPr lang="ru-RU" dirty="0">
                <a:latin typeface="Inter"/>
              </a:rPr>
              <a:t>, проезд Стеклопластик, д.5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https://ele-leiko.ru/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  <a:hlinkClick r:id="rId4"/>
              </a:rPr>
              <a:t>manager@ele-leiko.ru</a:t>
            </a:r>
            <a:endParaRPr lang="ru-RU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8 800 777 75 75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59CC59-4CBC-E6EC-9007-08207881B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3"/>
          <a:stretch/>
        </p:blipFill>
        <p:spPr>
          <a:xfrm>
            <a:off x="9728872" y="575473"/>
            <a:ext cx="2080668" cy="1865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978BCC-FAA2-7A6A-9944-A9AC5D1C8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19" y="2673626"/>
            <a:ext cx="2014552" cy="19719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877678-CF9D-6E5B-6138-F879DE5E8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77" y="2546473"/>
            <a:ext cx="2014552" cy="1971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6258C4-4460-C886-E00C-DC709EB13E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20" y="4517473"/>
            <a:ext cx="2014551" cy="1971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621B81-E98F-8C7B-934E-58423D0F1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78" y="4517473"/>
            <a:ext cx="2014551" cy="197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6CCA2-C1B1-990A-25CB-4A0C01680F3E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8468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C8BBB-3BCD-B811-3F68-22E70A721A24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B223E98A-F6E0-7880-B077-73F0A3989763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pc="-1" dirty="0" err="1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Гекса-Нетканные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 материалы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одноразовое белье и одежда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комплекты для хирургических операций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изделия для гинекологии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защитные маски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7714132189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172854,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Торопецкий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Inter"/>
              </a:rPr>
              <a:t>м.о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., д. Лесная,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Inter"/>
              </a:rPr>
              <a:t>зд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. 6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https://gexa.ru/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vorobjev@gexa.ru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(495) 564-86-87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1E9315-8EC4-5593-28A5-AC0D8F341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23152" r="16448" b="23153"/>
          <a:stretch/>
        </p:blipFill>
        <p:spPr>
          <a:xfrm>
            <a:off x="7966654" y="705448"/>
            <a:ext cx="3925086" cy="12102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D96EFF-C976-1A40-0D26-858C449E3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35883"/>
          <a:stretch/>
        </p:blipFill>
        <p:spPr>
          <a:xfrm>
            <a:off x="7109012" y="1926289"/>
            <a:ext cx="1981200" cy="45315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66A183-1504-8EB0-F818-FC0335E1B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6" r="35000"/>
          <a:stretch/>
        </p:blipFill>
        <p:spPr>
          <a:xfrm>
            <a:off x="9340209" y="2015668"/>
            <a:ext cx="2126662" cy="4675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D9D31-CFD3-106D-A97A-C9BB5307C930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16339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69EAC-DB7E-6D11-6FF2-F6C688382933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85915B52-E96A-8C51-8B90-ACD230E0C655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А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Кимрская Фабрика им. Горького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Медицинские респираторы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  <a:ea typeface="Jost" pitchFamily="2" charset="-52"/>
              </a:rPr>
              <a:t>Медицинская и защитная одежда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6910012023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171507,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г. Кимры, ул. Пушкина, д. 72а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https://fgsiz.ru/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  <a:hlinkClick r:id="rId4"/>
              </a:rPr>
              <a:t>CENTR@FGSIZ.RU</a:t>
            </a:r>
            <a:endParaRPr lang="ru-RU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(48236) 2-08-00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A9C72-1C13-3591-2287-A1F1AC318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00" y="742573"/>
            <a:ext cx="1384401" cy="1384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5A18E7-E9D3-7446-5AB0-E8E984FB6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r="34250"/>
          <a:stretch/>
        </p:blipFill>
        <p:spPr>
          <a:xfrm>
            <a:off x="6679681" y="2278421"/>
            <a:ext cx="1936376" cy="40535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96AEDB-F7AF-7987-AFE7-2DA4A77B8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 r="34060"/>
          <a:stretch/>
        </p:blipFill>
        <p:spPr>
          <a:xfrm>
            <a:off x="9332260" y="2246130"/>
            <a:ext cx="1990162" cy="4166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38666-B5D5-9FD6-5E68-A9A335BACB89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05948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56482-5773-82D1-17E6-1BB5896EC011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37121-5891-1F52-F60F-ED3BD984BCEE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E086A248-753D-4A50-583D-DB727BC6CEE0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ЗА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Торжокская Обувная Фабрика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</a:rPr>
              <a:t>обувь для сотрудников фармацевтики, лабораторий и медицинских сотрудников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6915001674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172001,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г. Торжок,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Inter"/>
              </a:rPr>
              <a:t>Тверецкая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 наб., д. 82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https://zaotof.ru/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  <a:hlinkClick r:id="rId4"/>
              </a:rPr>
              <a:t>tdtof@bk.ru</a:t>
            </a:r>
            <a:endParaRPr lang="ru-RU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(48251) 9-23-67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A84231-3D84-D557-3CE8-79CC9FFD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99" y="846202"/>
            <a:ext cx="3508302" cy="9514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3267E2-C336-AB8C-2B47-EB0D963B5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21224" r="3671" b="20191"/>
          <a:stretch/>
        </p:blipFill>
        <p:spPr>
          <a:xfrm>
            <a:off x="6397489" y="2274424"/>
            <a:ext cx="2697876" cy="16966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2159D-39FE-3535-B99E-AE926CA99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t="24451" r="3241" b="23483"/>
          <a:stretch/>
        </p:blipFill>
        <p:spPr>
          <a:xfrm>
            <a:off x="8392184" y="4135968"/>
            <a:ext cx="3035665" cy="16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5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83E4E-48AA-679E-8EC0-BA8CF69D1FD5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CCF9-CD93-A659-FC01-05CF7FDEB016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ACBD7809-84BD-B3F3-4BDD-7D7D9BD287F3}"/>
              </a:ext>
            </a:extLst>
          </p:cNvPr>
          <p:cNvSpPr/>
          <p:nvPr/>
        </p:nvSpPr>
        <p:spPr>
          <a:xfrm>
            <a:off x="499545" y="956306"/>
            <a:ext cx="550536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Jost" pitchFamily="2" charset="-52"/>
              </a:rPr>
              <a:t>ООО «МЕТАВР»</a:t>
            </a:r>
          </a:p>
          <a:p>
            <a:endParaRPr lang="ru-RU" sz="1800" b="1" u="sng" strike="noStrike" spc="-1" dirty="0">
              <a:solidFill>
                <a:srgbClr val="000000"/>
              </a:solidFill>
              <a:uFillTx/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Jost" pitchFamily="2" charset="-52"/>
              </a:rPr>
              <a:t>Производимая продукция: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 </a:t>
            </a:r>
            <a:endParaRPr lang="ru-RU" sz="180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м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едицинские кровати, </a:t>
            </a:r>
            <a:r>
              <a:rPr lang="ru-RU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м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едицинские кровати с электроприводом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Jost" pitchFamily="2" charset="-52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Jost" pitchFamily="2" charset="-52"/>
              </a:rPr>
              <a:t>Карточка предприятия: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6950047424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170540,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Калининский р-н, д.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Inter"/>
              </a:rPr>
              <a:t>Боровлево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, д. 2, пом. 1</a:t>
            </a: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Сайт: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  <a:hlinkClick r:id="rId3"/>
              </a:rPr>
              <a:t>https://metavr.ru/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Эл. почта: </a:t>
            </a:r>
            <a:r>
              <a:rPr lang="en-US" b="0" i="0" dirty="0">
                <a:solidFill>
                  <a:srgbClr val="012F91"/>
                </a:solidFill>
                <a:effectLst/>
                <a:latin typeface="Calibri" panose="020F0502020204030204" pitchFamily="34" charset="0"/>
                <a:ea typeface="Jost" pitchFamily="2" charset="-52"/>
                <a:hlinkClick r:id="rId4"/>
              </a:rPr>
              <a:t>info@metavr.ru</a:t>
            </a:r>
            <a:endParaRPr lang="ru-RU" b="0" i="0" dirty="0">
              <a:solidFill>
                <a:srgbClr val="012F91"/>
              </a:solidFill>
              <a:effectLst/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 8 800 500-88-69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3FC2AA-79CC-ADD1-F497-DF7284FE9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4" b="38080"/>
          <a:stretch/>
        </p:blipFill>
        <p:spPr>
          <a:xfrm>
            <a:off x="6904083" y="717626"/>
            <a:ext cx="4857946" cy="1129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4439C7-CA0A-E1DC-9507-7E770BE26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7081"/>
          <a:stretch/>
        </p:blipFill>
        <p:spPr>
          <a:xfrm>
            <a:off x="6639340" y="2536924"/>
            <a:ext cx="4162874" cy="34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E1899-9FDD-050C-CBE6-FF654EBC4F0F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CD93BE63-F0F2-8D28-35F6-F65DAE234725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Валерия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dirty="0">
                <a:solidFill>
                  <a:srgbClr val="000000"/>
                </a:solidFill>
                <a:latin typeface="Inter"/>
              </a:rPr>
              <a:t>-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 промышленные и медицинские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Inter"/>
              </a:rPr>
              <a:t>газы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 (кислород)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6920004744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171161,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г. Вышний Волочек, Московское ш., д. 62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3"/>
              </a:rPr>
              <a:t>valeriyavv95@mail.ru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(48233) 5-32-04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93D1C-2C76-7467-8CF0-DE7384E8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404" y="800785"/>
            <a:ext cx="2358798" cy="1533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097F36-15F9-9586-2781-D198566B7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4" y="2956651"/>
            <a:ext cx="5142908" cy="2680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2ABF8-68F0-8F63-1A69-925CA477E174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796578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46244-8930-B92F-C59C-71B3A7C42F53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EAFA8666-78A0-C6EF-6951-CE8A884C9347}"/>
              </a:ext>
            </a:extLst>
          </p:cNvPr>
          <p:cNvSpPr/>
          <p:nvPr/>
        </p:nvSpPr>
        <p:spPr>
          <a:xfrm>
            <a:off x="499545" y="956306"/>
            <a:ext cx="550536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Jost" pitchFamily="2" charset="-52"/>
              </a:rPr>
              <a:t>ООО «Вертикаль»</a:t>
            </a:r>
          </a:p>
          <a:p>
            <a:endParaRPr lang="ru-RU" sz="1800" b="1" u="sng" strike="noStrike" spc="-1" dirty="0">
              <a:solidFill>
                <a:srgbClr val="000000"/>
              </a:solidFill>
              <a:uFillTx/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Jost" pitchFamily="2" charset="-52"/>
              </a:rPr>
              <a:t>Производимая продукция: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 </a:t>
            </a:r>
            <a:endParaRPr lang="ru-RU" sz="180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Приборы и оборудование для маломобильных групп населения</a:t>
            </a:r>
          </a:p>
          <a:p>
            <a:pPr marL="285750" indent="-285750">
              <a:buFontTx/>
              <a:buChar char="-"/>
            </a:pPr>
            <a:endParaRPr lang="ru-RU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Jost" pitchFamily="2" charset="-52"/>
              </a:rPr>
              <a:t>Карточка предприятия: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6915010809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Адрес: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172007, Тверская область, г. Торжок, Калининское шоссе, д.8А стр.2</a:t>
            </a: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Сайт: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  <a:hlinkClick r:id="rId3"/>
              </a:rPr>
              <a:t>https://tiflocentre.ru/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 </a:t>
            </a: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Эл. почта: </a:t>
            </a:r>
            <a:r>
              <a:rPr lang="en-US" b="0" i="0" dirty="0">
                <a:solidFill>
                  <a:srgbClr val="012F91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sale@tiflocentre.ru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st" pitchFamily="2" charset="-52"/>
              </a:rPr>
              <a:t>8 (48251) 9-24-54</a:t>
            </a:r>
            <a:endParaRPr lang="ru-RU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Jos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96BAF-3294-214A-B8D8-338750F05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50" y="820335"/>
            <a:ext cx="2444105" cy="10428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F5A898-0597-8EF7-1C8F-B29C71314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96" y="3051297"/>
            <a:ext cx="3029559" cy="2423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E9EAA1-399E-7D23-620C-7D69A1444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2379" r="12158" b="8476"/>
          <a:stretch/>
        </p:blipFill>
        <p:spPr>
          <a:xfrm>
            <a:off x="5565913" y="3341686"/>
            <a:ext cx="2828626" cy="1842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5E0BA-6A49-9697-F187-E6569198CC1F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42435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428FF-3A03-6E61-1670-55296EB2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21" y="2532840"/>
            <a:ext cx="5241236" cy="89616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Jost" pitchFamily="2" charset="-52"/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61F9E34-49F1-C843-7FDD-5071E036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CD-2865-4E7D-A9FA-EB54943EFB04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90A2215-2F58-BEF1-304B-390DB9884785}"/>
              </a:ext>
            </a:extLst>
          </p:cNvPr>
          <p:cNvSpPr txBox="1">
            <a:spLocks/>
          </p:cNvSpPr>
          <p:nvPr/>
        </p:nvSpPr>
        <p:spPr>
          <a:xfrm>
            <a:off x="9291432" y="2822713"/>
            <a:ext cx="3337892" cy="283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latin typeface="Calibri" panose="020F0502020204030204" pitchFamily="34" charset="0"/>
                <a:ea typeface="Jost" pitchFamily="2" charset="-52"/>
              </a:rPr>
              <a:t>Отдел внутрирегиональной кооперации:</a:t>
            </a:r>
          </a:p>
          <a:p>
            <a:endParaRPr lang="ru-RU" sz="1500" b="1" dirty="0"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500" b="1" dirty="0">
                <a:latin typeface="Calibri" panose="020F0502020204030204" pitchFamily="34" charset="0"/>
                <a:ea typeface="Jost" pitchFamily="2" charset="-52"/>
              </a:rPr>
              <a:t>Руководитель ОВК</a:t>
            </a:r>
          </a:p>
          <a:p>
            <a:r>
              <a:rPr lang="ru-RU" sz="1500" dirty="0">
                <a:latin typeface="Calibri" panose="020F0502020204030204" pitchFamily="34" charset="0"/>
                <a:ea typeface="Jost" pitchFamily="2" charset="-52"/>
              </a:rPr>
              <a:t>Серов Михаил Алексеевич</a:t>
            </a:r>
          </a:p>
          <a:p>
            <a:r>
              <a:rPr lang="ru-RU" sz="1500" dirty="0">
                <a:latin typeface="Calibri" panose="020F0502020204030204" pitchFamily="34" charset="0"/>
                <a:ea typeface="Jost" pitchFamily="2" charset="-52"/>
              </a:rPr>
              <a:t>+7 (930) 154-42-34</a:t>
            </a: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Jost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m.serov@frp69.ru</a:t>
            </a:r>
            <a:endParaRPr lang="en-US" sz="15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Jost" pitchFamily="2" charset="-52"/>
            </a:endParaRPr>
          </a:p>
          <a:p>
            <a:endParaRPr lang="en-US" sz="1500" b="1" dirty="0">
              <a:solidFill>
                <a:srgbClr val="002060"/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ru-RU" sz="1500" b="1" dirty="0">
                <a:latin typeface="Calibri" panose="020F0502020204030204" pitchFamily="34" charset="0"/>
                <a:ea typeface="Jost" pitchFamily="2" charset="-52"/>
              </a:rPr>
              <a:t>Менеджер ОВК</a:t>
            </a:r>
          </a:p>
          <a:p>
            <a:r>
              <a:rPr lang="ru-RU" sz="1500" dirty="0">
                <a:latin typeface="Calibri" panose="020F0502020204030204" pitchFamily="34" charset="0"/>
                <a:ea typeface="Jost" pitchFamily="2" charset="-52"/>
              </a:rPr>
              <a:t>Русаков Кирилл Александрович</a:t>
            </a:r>
          </a:p>
          <a:p>
            <a:r>
              <a:rPr lang="ru-RU" sz="1500" dirty="0">
                <a:latin typeface="Calibri" panose="020F0502020204030204" pitchFamily="34" charset="0"/>
                <a:ea typeface="Jost" pitchFamily="2" charset="-52"/>
              </a:rPr>
              <a:t>+7 (910) 010-06-04</a:t>
            </a: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Jost" pitchFamily="2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k.rusakov@frp69.ru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Jost" pitchFamily="2" charset="-52"/>
              </a:rPr>
              <a:t> </a:t>
            </a:r>
            <a:endParaRPr lang="ru-RU" sz="15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Jost" pitchFamily="2" charset="-52"/>
            </a:endParaRPr>
          </a:p>
          <a:p>
            <a:endParaRPr lang="ru-RU" sz="15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Jost" pitchFamily="2" charset="-52"/>
            </a:endParaRPr>
          </a:p>
          <a:p>
            <a:r>
              <a:rPr lang="en-US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Jost" pitchFamily="2" charset="-5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www.frp69.ru</a:t>
            </a:r>
            <a:r>
              <a:rPr lang="en-US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Jost" pitchFamily="2" charset="-52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B66B2-3254-C676-0A2C-6686400CC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1" y="390569"/>
            <a:ext cx="3778709" cy="11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рямоугольник 11"/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trike="noStrike" spc="-1" dirty="0" err="1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Гематек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инфузионные растворы в полиэтиленовых флаконах объемом 250 и 500</a:t>
            </a:r>
          </a:p>
          <a:p>
            <a:pPr marL="285750" indent="-285750">
              <a:buFontTx/>
              <a:buChar char="-"/>
            </a:pPr>
            <a:r>
              <a:rPr lang="ru-RU" dirty="0"/>
              <a:t>электролитный раствор для </a:t>
            </a:r>
            <a:r>
              <a:rPr lang="ru-RU" dirty="0" err="1"/>
              <a:t>плазмозамещения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7714317800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b="0" i="0" dirty="0">
                <a:solidFill>
                  <a:srgbClr val="231F20"/>
                </a:solidFill>
                <a:effectLst/>
                <a:latin typeface="Jost" pitchFamily="2" charset="-52"/>
                <a:ea typeface="Jost" pitchFamily="2" charset="-52"/>
              </a:rPr>
              <a:t>170000, г. Тверь, ул. </a:t>
            </a:r>
            <a:r>
              <a:rPr lang="ru-RU" b="0" i="0" dirty="0" err="1">
                <a:solidFill>
                  <a:srgbClr val="231F20"/>
                </a:solidFill>
                <a:effectLst/>
                <a:latin typeface="Jost" pitchFamily="2" charset="-52"/>
                <a:ea typeface="Jost" pitchFamily="2" charset="-52"/>
              </a:rPr>
              <a:t>Сердюковская</a:t>
            </a:r>
            <a:r>
              <a:rPr lang="ru-RU" b="0" i="0" dirty="0">
                <a:solidFill>
                  <a:srgbClr val="231F20"/>
                </a:solidFill>
                <a:effectLst/>
                <a:latin typeface="Jost" pitchFamily="2" charset="-52"/>
                <a:ea typeface="Jost" pitchFamily="2" charset="-52"/>
              </a:rPr>
              <a:t>, д. 1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2"/>
              </a:rPr>
              <a:t>https://www.gematek.ru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3"/>
              </a:rPr>
              <a:t>gematek.ru@bbraun.com</a:t>
            </a:r>
            <a:endParaRPr lang="ru-RU" u="sng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+7 (4822) 48-12-60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</p:txBody>
      </p:sp>
      <p:sp>
        <p:nvSpPr>
          <p:cNvPr id="213" name="Прямоугольник 4"/>
          <p:cNvSpPr/>
          <p:nvPr/>
        </p:nvSpPr>
        <p:spPr>
          <a:xfrm>
            <a:off x="457200" y="1325880"/>
            <a:ext cx="321564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47B82-5199-BD5D-8C0F-51B66A78136A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83B3C-7D7C-8B2C-4AD9-F13CA73A3303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DE16F63-F715-913F-4F81-52937E3A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CD-2865-4E7D-A9FA-EB54943EFB04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B83DB-66B4-6BBC-AC38-3FA6335E6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82" y="521631"/>
            <a:ext cx="5082218" cy="1270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113526-F51D-C3FC-37C6-B8FE12E81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2" r="35661"/>
          <a:stretch/>
        </p:blipFill>
        <p:spPr>
          <a:xfrm>
            <a:off x="8348870" y="2334962"/>
            <a:ext cx="1544460" cy="3366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EE601A-77AB-60B1-2312-B4DE5BE6A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r="24853"/>
          <a:stretch/>
        </p:blipFill>
        <p:spPr>
          <a:xfrm>
            <a:off x="10092310" y="2178161"/>
            <a:ext cx="1801499" cy="37121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70E07C-16F0-1170-BB95-3F227D796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29577"/>
          <a:stretch/>
        </p:blipFill>
        <p:spPr>
          <a:xfrm>
            <a:off x="6605430" y="3250891"/>
            <a:ext cx="1351605" cy="25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0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9C8DA-842A-D3DB-E561-919A2EB2D4B3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55E299A9-A60C-9512-2F05-9CCA15214501}"/>
              </a:ext>
            </a:extLst>
          </p:cNvPr>
          <p:cNvSpPr/>
          <p:nvPr/>
        </p:nvSpPr>
        <p:spPr>
          <a:xfrm>
            <a:off x="457199" y="753474"/>
            <a:ext cx="6614043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trike="noStrike" spc="-1" dirty="0" err="1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Деко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-ФАРМ»</a:t>
            </a:r>
          </a:p>
          <a:p>
            <a:endParaRPr lang="ru-RU" sz="1400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</a:p>
          <a:p>
            <a:pPr marL="285750" indent="-285750">
              <a:buFontTx/>
              <a:buChar char="-"/>
            </a:pPr>
            <a:r>
              <a:rPr lang="ru-RU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Стерильная продукция, производимая асептическим путем и с </a:t>
            </a:r>
            <a:r>
              <a:rPr lang="ru-RU" dirty="0"/>
              <a:t>финишной стерилизацией</a:t>
            </a:r>
          </a:p>
          <a:p>
            <a:pPr marL="285750" indent="-285750">
              <a:buFontTx/>
              <a:buChar char="-"/>
            </a:pPr>
            <a:r>
              <a:rPr lang="ru-RU" dirty="0"/>
              <a:t>жидкие лекарственные формы для наружного и внутреннего применения</a:t>
            </a:r>
          </a:p>
          <a:p>
            <a:pPr marL="285750" indent="-285750">
              <a:buFontTx/>
              <a:buChar char="-"/>
            </a:pPr>
            <a:r>
              <a:rPr lang="ru-RU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биотехнологическая продукция, продукты, экстрагированные из животных источников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антибиотики бета-</a:t>
            </a:r>
            <a:r>
              <a:rPr lang="ru-RU" dirty="0" err="1"/>
              <a:t>лактанного</a:t>
            </a:r>
            <a:r>
              <a:rPr lang="ru-RU" dirty="0"/>
              <a:t> ряда, гормоны, </a:t>
            </a:r>
            <a:r>
              <a:rPr lang="ru-RU" dirty="0" err="1"/>
              <a:t>цитостатики</a:t>
            </a:r>
            <a:r>
              <a:rPr lang="ru-RU" dirty="0"/>
              <a:t>, препараты, содержащие сильнодействующие вещества</a:t>
            </a:r>
          </a:p>
          <a:p>
            <a:pPr marL="285750" indent="-285750">
              <a:buFontTx/>
              <a:buChar char="-"/>
            </a:pPr>
            <a:r>
              <a:rPr lang="ru-RU" dirty="0"/>
              <a:t>фармацевтические субстанции</a:t>
            </a:r>
          </a:p>
          <a:p>
            <a:endParaRPr lang="ru-RU" sz="1400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1" u="sng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7731205648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solidFill>
                  <a:srgbClr val="231F20"/>
                </a:solidFill>
                <a:latin typeface="Jost" pitchFamily="2" charset="-52"/>
                <a:ea typeface="Jost" pitchFamily="2" charset="-52"/>
              </a:rPr>
              <a:t>171130, Тверская </a:t>
            </a:r>
            <a:r>
              <a:rPr lang="ru-RU" b="0" i="0" dirty="0">
                <a:solidFill>
                  <a:srgbClr val="231F20"/>
                </a:solidFill>
                <a:effectLst/>
                <a:latin typeface="Jost" pitchFamily="2" charset="-52"/>
                <a:ea typeface="Jost" pitchFamily="2" charset="-52"/>
              </a:rPr>
              <a:t>обл., г. Вышний Волочек, Зеленогорский п., ул. Советская, д. 6, стр. А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https://dekopharm.ru/ru/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vvpfp@mail.ru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+7 (48233) 77-166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861556-3263-2D5A-05D6-24ECFFF7D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97" y="519320"/>
            <a:ext cx="2062702" cy="14733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61C775-4A19-400D-9B97-0AAD4431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t="1804" r="35767" b="38829"/>
          <a:stretch/>
        </p:blipFill>
        <p:spPr>
          <a:xfrm>
            <a:off x="7618007" y="952892"/>
            <a:ext cx="1479424" cy="2359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4C9D6E-642C-118D-1BA1-201F41803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5" t="2228" r="35715" b="38479"/>
          <a:stretch/>
        </p:blipFill>
        <p:spPr>
          <a:xfrm>
            <a:off x="6927985" y="3659664"/>
            <a:ext cx="1479176" cy="23593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1327EA-FE51-52C7-6779-28B0F9C29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5" t="2600" r="25325" b="38305"/>
          <a:stretch/>
        </p:blipFill>
        <p:spPr>
          <a:xfrm>
            <a:off x="8442807" y="3133830"/>
            <a:ext cx="3291994" cy="2885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5089B-D134-F370-78CD-A0B9E397BE4B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18247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0405E-B30C-2460-95CB-43E48C65CA45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1E8CCAEB-BA45-45F3-C698-6845361F402E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А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Тверская Фармацевтическая Фабрика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</a:p>
          <a:p>
            <a:r>
              <a:rPr lang="ru-RU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- Медицинские растворы, настойки, экстракты, капли, масла, сиропы, мази, линименты, пасты на основе натурального растительного сырья </a:t>
            </a:r>
            <a:endParaRPr lang="ru-RU" i="0" spc="-1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1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6904018394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170024, </a:t>
            </a:r>
            <a:r>
              <a:rPr lang="ru-RU" dirty="0" err="1">
                <a:latin typeface="Inter"/>
              </a:rPr>
              <a:t>г.Тверь</a:t>
            </a:r>
            <a:r>
              <a:rPr lang="ru-RU" dirty="0">
                <a:latin typeface="Inter"/>
              </a:rPr>
              <a:t>, Старицкое ш., д. 2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http://tverfarma.ru/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  <a:hlinkClick r:id="rId4"/>
              </a:rPr>
              <a:t>tverfarma@list.ru</a:t>
            </a:r>
            <a:endParaRPr lang="ru-RU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(4822) 44-47-26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229D38-98FE-4791-C489-4B13267A7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1" y="648119"/>
            <a:ext cx="3333750" cy="1066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E50656-4B62-8310-02E9-448CF92E3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009" y="2531636"/>
            <a:ext cx="1692970" cy="26551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224220-8499-A963-A50C-73C2D0140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639" y="2575350"/>
            <a:ext cx="1461162" cy="25677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94F37-D6E2-9185-E254-629135273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9304" y="2600068"/>
            <a:ext cx="1268622" cy="2543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C742D-E5E6-1AFD-D498-1B7FD888AB87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40047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74435-6EEF-FA69-93E6-49CCE166F23B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18EC3-6B81-2B91-A7C9-21CF70DFBB8E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0BF027A0-FEE0-B3E2-D9D9-123D8A86F25C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trike="noStrike" spc="-1" dirty="0" err="1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Фармконцепт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- фармацевтические препараты различных групп: противотуберкулезные, антиретровирусные, антибактериальные, иммунодепрессанты, </a:t>
            </a:r>
            <a:r>
              <a:rPr lang="ru-RU" dirty="0" err="1">
                <a:solidFill>
                  <a:srgbClr val="000000"/>
                </a:solidFill>
                <a:latin typeface="Inter"/>
                <a:ea typeface="Jost" pitchFamily="2" charset="-52"/>
              </a:rPr>
              <a:t>антипаратериоидные</a:t>
            </a: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Inter"/>
                <a:ea typeface="Jost" pitchFamily="2" charset="-52"/>
              </a:rPr>
              <a:t>орфанные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7731205648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solidFill>
                  <a:srgbClr val="231F20"/>
                </a:solidFill>
                <a:latin typeface="Jost" pitchFamily="2" charset="-52"/>
                <a:ea typeface="Jost" pitchFamily="2" charset="-52"/>
              </a:rPr>
              <a:t>171130, Тверская </a:t>
            </a:r>
            <a:r>
              <a:rPr lang="ru-RU" b="0" i="0" dirty="0">
                <a:solidFill>
                  <a:srgbClr val="231F20"/>
                </a:solidFill>
                <a:effectLst/>
                <a:latin typeface="Jost" pitchFamily="2" charset="-52"/>
                <a:ea typeface="Jost" pitchFamily="2" charset="-52"/>
              </a:rPr>
              <a:t>обл., г. Вышний Волочек, Зеленогорский п., ул. Советская, д. 6, стр. А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https://pharmconcept.ru/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dirty="0">
                <a:hlinkClick r:id="rId4"/>
              </a:rPr>
              <a:t>redkino@pharmconcept.ru</a:t>
            </a:r>
            <a:endParaRPr lang="ru-RU" dirty="0"/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Телефоны: </a:t>
            </a:r>
            <a:r>
              <a:rPr lang="ru-RU" dirty="0"/>
              <a:t>+7 (499) 703 51 15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87319E-19F4-0873-61E0-A6CDA8457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27945" r="21102" b="24019"/>
          <a:stretch/>
        </p:blipFill>
        <p:spPr>
          <a:xfrm>
            <a:off x="9472369" y="813106"/>
            <a:ext cx="2262432" cy="1352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95FA13-6451-5149-8AFD-4B3960D8E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9306" r="26467" b="5559"/>
          <a:stretch/>
        </p:blipFill>
        <p:spPr>
          <a:xfrm>
            <a:off x="6587128" y="813106"/>
            <a:ext cx="1418158" cy="2559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853BA3-472A-32A1-61DB-2A9D09654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10148" r="19337" b="3665"/>
          <a:stretch/>
        </p:blipFill>
        <p:spPr>
          <a:xfrm>
            <a:off x="6351373" y="3705481"/>
            <a:ext cx="1889668" cy="25595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D3721-951C-4381-9865-36F3121567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060" t="41159" r="56548" b="42899"/>
          <a:stretch/>
        </p:blipFill>
        <p:spPr>
          <a:xfrm>
            <a:off x="8628936" y="3956521"/>
            <a:ext cx="2961862" cy="21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ADEB65-AE8B-D1C2-1594-1361EB5AEBE1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606AEA6A-0033-96ED-C25D-7C470463AA61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НПК «Скан Биотек»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- фармацевтические препараты различных групп: анальгезирующие ненаркотические средства,  антибактериальные средства, антибиотики, витамины, отхаркивающие </a:t>
            </a:r>
            <a:r>
              <a:rPr lang="ru-RU" dirty="0" err="1">
                <a:solidFill>
                  <a:srgbClr val="000000"/>
                </a:solidFill>
                <a:latin typeface="Inter"/>
                <a:ea typeface="Jost" pitchFamily="2" charset="-52"/>
              </a:rPr>
              <a:t>муколитические</a:t>
            </a: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 средства </a:t>
            </a:r>
            <a:endParaRPr lang="ru-RU" cap="all" dirty="0"/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9729298279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171261,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Конаковский р-н, пгт. Редкино, ул. Заводская, д. 1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https://scanbiotech.ru/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mail@scanbiotech.ru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(499) 444-14-08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E2720-445C-05DC-929B-E20C641D6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99" y="712175"/>
            <a:ext cx="5058602" cy="12383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4D8F39-0DB8-1B07-5DC3-19F7A193A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27" y="3936387"/>
            <a:ext cx="2680448" cy="26804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FC85CC-030A-AC8B-8254-A442C242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 b="21387"/>
          <a:stretch/>
        </p:blipFill>
        <p:spPr>
          <a:xfrm>
            <a:off x="7557173" y="1950521"/>
            <a:ext cx="3133508" cy="17931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E56CDE-5289-F021-2DE6-342C4E1E4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925"/>
          <a:stretch/>
        </p:blipFill>
        <p:spPr>
          <a:xfrm>
            <a:off x="7109062" y="4028131"/>
            <a:ext cx="1633232" cy="2496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59C79-24C1-B2FF-CE5A-94CDFDED1CF0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40948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25F334-B9E4-67A2-9B15-F31E7F7CE156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1030C1E5-4F0C-F137-79BC-2331980F9DA3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ПФК 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«</a:t>
            </a:r>
            <a:r>
              <a:rPr lang="ru-RU" b="1" spc="-1" dirty="0" err="1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Фитасинтекс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- производство гомеопатических средств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6927007039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171531,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г. Кимры, Приволжский п., ул. Заводская, д. 16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https://www.fitasyntex.ru/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fitasyntex@mail.ru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(495) 926-56-11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3292A5-FE4D-DE67-CF58-634E10F4D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89" y="840418"/>
            <a:ext cx="3039870" cy="64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39669D-D94F-00BD-B601-2389A6EEA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25093" r="11379" b="26241"/>
          <a:stretch/>
        </p:blipFill>
        <p:spPr>
          <a:xfrm>
            <a:off x="6759242" y="2026167"/>
            <a:ext cx="1766047" cy="1900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A7A3ED-8F46-5E2F-11AE-6EB8B3F62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82" y="2104351"/>
            <a:ext cx="1905000" cy="190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C8557A-0E9C-6CC1-AE72-B3A405C52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4" b="26550"/>
          <a:stretch/>
        </p:blipFill>
        <p:spPr>
          <a:xfrm>
            <a:off x="6874370" y="4092017"/>
            <a:ext cx="4226612" cy="2357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A6B8A-B6E1-15A6-200C-6F69F6A6B0E9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24400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22EB1-AA0C-D531-7E13-8906AC24E4AB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290875A3-7879-D72D-F60D-C73DA7DF483D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НПО «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БИТ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 и услуги: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производство БАДов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Разработка рецептуры, производство и упаковка капсулированных, </a:t>
            </a:r>
            <a:r>
              <a:rPr lang="ru-RU" dirty="0" err="1"/>
              <a:t>таблетированных</a:t>
            </a:r>
            <a:r>
              <a:rPr lang="ru-RU" dirty="0"/>
              <a:t>, жидких, пастообразных, желеобразных, </a:t>
            </a:r>
            <a:r>
              <a:rPr lang="ru-RU" dirty="0" err="1"/>
              <a:t>пюреобразных</a:t>
            </a:r>
            <a:r>
              <a:rPr lang="ru-RU" dirty="0"/>
              <a:t> и порошкообразных продуктов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6950002832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170521,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Тверская обл., Калининский р-н, с. Медное, ул. Школьная, д. 30Б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https://npobit.com/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contract@npobit.com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8 800 550-76-83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AA461-EDC2-C7C4-1B88-66F50711D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049" y="605462"/>
            <a:ext cx="3626664" cy="12262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927D7-E0A5-E5BC-2DBE-DBFABAA5F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75" y="2242114"/>
            <a:ext cx="2873626" cy="37793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77386B-D4DD-37CF-10AB-76433CA9F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29" y="3718645"/>
            <a:ext cx="2261636" cy="2137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B9B78-ED33-F3C4-2200-F32472A171C6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79218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CA2BDA-1A3F-CBE9-007B-956BBD19A536}"/>
              </a:ext>
            </a:extLst>
          </p:cNvPr>
          <p:cNvSpPr txBox="1"/>
          <p:nvPr/>
        </p:nvSpPr>
        <p:spPr>
          <a:xfrm>
            <a:off x="-1351820" y="6265067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 action="ppaction://hlinksldjump"/>
              </a:rPr>
              <a:t>Вернуться в оглавление</a:t>
            </a:r>
            <a:endParaRPr lang="ru-RU" dirty="0"/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8A27219C-B2AF-9D46-7866-4EB9BA1A044A}"/>
              </a:ext>
            </a:extLst>
          </p:cNvPr>
          <p:cNvSpPr/>
          <p:nvPr/>
        </p:nvSpPr>
        <p:spPr>
          <a:xfrm>
            <a:off x="457199" y="1001949"/>
            <a:ext cx="5506279" cy="501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ООО «</a:t>
            </a:r>
            <a:r>
              <a:rPr lang="ru-RU" b="1" strike="noStrike" spc="-1" dirty="0" err="1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Аэрс</a:t>
            </a:r>
            <a:r>
              <a:rPr lang="ru-RU" b="1" strike="noStrike" spc="-1" dirty="0">
                <a:solidFill>
                  <a:schemeClr val="accent1">
                    <a:lumMod val="75000"/>
                  </a:schemeClr>
                </a:solidFill>
                <a:latin typeface="Jost" pitchFamily="2" charset="-52"/>
                <a:ea typeface="Jost" pitchFamily="2" charset="-52"/>
              </a:rPr>
              <a:t>-Мед»</a:t>
            </a:r>
          </a:p>
          <a:p>
            <a:endParaRPr lang="ru-RU" b="1" u="sng" strike="noStrike" spc="-1" dirty="0">
              <a:solidFill>
                <a:srgbClr val="000000"/>
              </a:solidFill>
              <a:uFillTx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Производимая продукция:</a:t>
            </a:r>
            <a:r>
              <a:rPr lang="ru-RU" b="1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  <a:p>
            <a:r>
              <a:rPr lang="ru-RU" dirty="0">
                <a:solidFill>
                  <a:srgbClr val="000000"/>
                </a:solidFill>
                <a:latin typeface="Inter"/>
                <a:ea typeface="Jost" pitchFamily="2" charset="-52"/>
              </a:rPr>
              <a:t>- </a:t>
            </a:r>
            <a:r>
              <a:rPr lang="ru-RU" dirty="0"/>
              <a:t>одноразовые </a:t>
            </a:r>
            <a:r>
              <a:rPr lang="ru-RU" dirty="0" err="1"/>
              <a:t>карпульные</a:t>
            </a:r>
            <a:r>
              <a:rPr lang="ru-RU" dirty="0"/>
              <a:t> (стоматологические) </a:t>
            </a:r>
            <a:r>
              <a:rPr lang="ru-RU" dirty="0" err="1"/>
              <a:t>инъекторы</a:t>
            </a:r>
            <a:r>
              <a:rPr lang="ru-RU" dirty="0"/>
              <a:t> с защитой от травм инфицированной иглой</a:t>
            </a:r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1" u="sng" strike="noStrike" spc="-1" dirty="0">
                <a:solidFill>
                  <a:srgbClr val="000000"/>
                </a:solidFill>
                <a:uFillTx/>
                <a:latin typeface="Jost" pitchFamily="2" charset="-52"/>
                <a:ea typeface="Jost" pitchFamily="2" charset="-52"/>
              </a:rPr>
              <a:t>Карточка предприятия: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ИНН: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6950114173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Адрес: </a:t>
            </a:r>
            <a:r>
              <a:rPr lang="ru-RU" dirty="0">
                <a:latin typeface="Inter"/>
              </a:rPr>
              <a:t>170001, 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г. Тверь, тер. Двор Пролетарки, д. 10а, ОФИС 203</a:t>
            </a: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Сайт: </a:t>
            </a:r>
            <a:r>
              <a:rPr lang="en-US" dirty="0">
                <a:latin typeface="Jost" pitchFamily="2" charset="-52"/>
                <a:ea typeface="Jost" pitchFamily="2" charset="-52"/>
                <a:hlinkClick r:id="rId3"/>
              </a:rPr>
              <a:t>http://shpric.com/</a:t>
            </a:r>
            <a:endParaRPr lang="ru-RU" dirty="0"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Эл. почта: </a:t>
            </a:r>
            <a:r>
              <a:rPr lang="en-US" b="0" i="0" u="sng" dirty="0">
                <a:effectLst/>
                <a:latin typeface="Jost" pitchFamily="2" charset="-52"/>
                <a:ea typeface="Jost" pitchFamily="2" charset="-52"/>
                <a:hlinkClick r:id="rId4"/>
              </a:rPr>
              <a:t>aers@shpric.com</a:t>
            </a:r>
            <a:endParaRPr lang="ru-RU" b="0" i="0" u="sng" dirty="0">
              <a:effectLst/>
              <a:latin typeface="Jost" pitchFamily="2" charset="-52"/>
              <a:ea typeface="Jost" pitchFamily="2" charset="-52"/>
            </a:endParaRPr>
          </a:p>
          <a:p>
            <a:r>
              <a:rPr lang="ru-RU" b="0" strike="noStrike" spc="-1" dirty="0">
                <a:solidFill>
                  <a:srgbClr val="000000"/>
                </a:solidFill>
                <a:latin typeface="Jost" pitchFamily="2" charset="-52"/>
                <a:ea typeface="Jost" pitchFamily="2" charset="-52"/>
              </a:rPr>
              <a:t>Телефоны (приемная): </a:t>
            </a:r>
            <a:r>
              <a:rPr lang="ru-RU" b="0" i="0" dirty="0">
                <a:solidFill>
                  <a:srgbClr val="000000"/>
                </a:solidFill>
                <a:effectLst/>
                <a:latin typeface="Jost" pitchFamily="2" charset="-52"/>
                <a:ea typeface="Jost" pitchFamily="2" charset="-52"/>
              </a:rPr>
              <a:t> +7 (495) 973-77-35</a:t>
            </a:r>
            <a:endParaRPr lang="ru-RU" b="0" strike="noStrike" spc="-1" dirty="0">
              <a:solidFill>
                <a:srgbClr val="000000"/>
              </a:solidFill>
              <a:latin typeface="Jost" pitchFamily="2" charset="-52"/>
              <a:ea typeface="Jos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70DF49-4F19-2F72-31CF-EA0CD838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31" y="532350"/>
            <a:ext cx="3926542" cy="15954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43277D-149F-4500-65FF-8C149A6D1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9" y="2777333"/>
            <a:ext cx="4977929" cy="12281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BAAD14-36CE-4CD3-9AC4-24E42F6B8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9" y="4446245"/>
            <a:ext cx="4901767" cy="774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EE9D80-0178-19DA-5344-D70403882290}"/>
              </a:ext>
            </a:extLst>
          </p:cNvPr>
          <p:cNvSpPr txBox="1"/>
          <p:nvPr/>
        </p:nvSpPr>
        <p:spPr>
          <a:xfrm>
            <a:off x="0" y="8224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C2D59"/>
                </a:solidFill>
                <a:latin typeface="Jost" pitchFamily="2" charset="-52"/>
                <a:ea typeface="Jost" pitchFamily="2" charset="-52"/>
              </a:rPr>
              <a:t>Производители медицинской и фармакологической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859366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1253</Words>
  <Application>Microsoft Office PowerPoint</Application>
  <PresentationFormat>Широкоэкранный</PresentationFormat>
  <Paragraphs>256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Inter</vt:lpstr>
      <vt:lpstr>Jost</vt:lpstr>
      <vt:lpstr>Jost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gabruk</cp:lastModifiedBy>
  <cp:revision>51</cp:revision>
  <dcterms:created xsi:type="dcterms:W3CDTF">2024-05-06T08:56:12Z</dcterms:created>
  <dcterms:modified xsi:type="dcterms:W3CDTF">2025-02-18T06:47:16Z</dcterms:modified>
</cp:coreProperties>
</file>